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32" r:id="rId3"/>
    <p:sldId id="334" r:id="rId4"/>
    <p:sldId id="330" r:id="rId5"/>
    <p:sldId id="312" r:id="rId6"/>
    <p:sldId id="287" r:id="rId7"/>
    <p:sldId id="322" r:id="rId8"/>
    <p:sldId id="288" r:id="rId9"/>
    <p:sldId id="289" r:id="rId10"/>
    <p:sldId id="295" r:id="rId11"/>
    <p:sldId id="290" r:id="rId12"/>
    <p:sldId id="296" r:id="rId13"/>
    <p:sldId id="291" r:id="rId14"/>
    <p:sldId id="297" r:id="rId15"/>
    <p:sldId id="292" r:id="rId16"/>
    <p:sldId id="280" r:id="rId17"/>
    <p:sldId id="281" r:id="rId18"/>
    <p:sldId id="282" r:id="rId19"/>
    <p:sldId id="283" r:id="rId20"/>
    <p:sldId id="284" r:id="rId21"/>
    <p:sldId id="285" r:id="rId22"/>
    <p:sldId id="286" r:id="rId23"/>
    <p:sldId id="298" r:id="rId24"/>
    <p:sldId id="258" r:id="rId25"/>
    <p:sldId id="259" r:id="rId26"/>
    <p:sldId id="327" r:id="rId27"/>
    <p:sldId id="261" r:id="rId28"/>
    <p:sldId id="321" r:id="rId29"/>
    <p:sldId id="300" r:id="rId30"/>
    <p:sldId id="302" r:id="rId31"/>
    <p:sldId id="303" r:id="rId32"/>
    <p:sldId id="262" r:id="rId33"/>
    <p:sldId id="313" r:id="rId34"/>
    <p:sldId id="316" r:id="rId35"/>
    <p:sldId id="317" r:id="rId36"/>
    <p:sldId id="314" r:id="rId37"/>
    <p:sldId id="318" r:id="rId38"/>
    <p:sldId id="319" r:id="rId39"/>
    <p:sldId id="264" r:id="rId40"/>
    <p:sldId id="268" r:id="rId41"/>
    <p:sldId id="293" r:id="rId42"/>
    <p:sldId id="325" r:id="rId43"/>
    <p:sldId id="336" r:id="rId44"/>
    <p:sldId id="337" r:id="rId45"/>
    <p:sldId id="335" r:id="rId46"/>
    <p:sldId id="27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22"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307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30724" name="Rectangle 4"/>
          <p:cNvSpPr>
            <a:spLocks noGrp="1" noChangeArrowheads="1"/>
          </p:cNvSpPr>
          <p:nvPr>
            <p:ph type="dt" sz="quarter" idx="2"/>
          </p:nvPr>
        </p:nvSpPr>
        <p:spPr/>
        <p:txBody>
          <a:bodyPr/>
          <a:lstStyle>
            <a:lvl1pPr>
              <a:defRPr/>
            </a:lvl1pPr>
          </a:lstStyle>
          <a:p>
            <a:fld id="{24F91F6D-CACB-4742-9AE2-1D9A9533D793}" type="datetimeFigureOut">
              <a:rPr lang="en-US" smtClean="0"/>
              <a:pPr/>
              <a:t>3/3/2023</a:t>
            </a:fld>
            <a:endParaRPr lang="en-IN"/>
          </a:p>
        </p:txBody>
      </p:sp>
      <p:sp>
        <p:nvSpPr>
          <p:cNvPr id="30725" name="Rectangle 5"/>
          <p:cNvSpPr>
            <a:spLocks noGrp="1" noChangeArrowheads="1"/>
          </p:cNvSpPr>
          <p:nvPr>
            <p:ph type="ftr" sz="quarter" idx="3"/>
          </p:nvPr>
        </p:nvSpPr>
        <p:spPr/>
        <p:txBody>
          <a:bodyPr/>
          <a:lstStyle>
            <a:lvl1pPr>
              <a:defRPr/>
            </a:lvl1pPr>
          </a:lstStyle>
          <a:p>
            <a:endParaRPr lang="en-IN"/>
          </a:p>
        </p:txBody>
      </p:sp>
      <p:sp>
        <p:nvSpPr>
          <p:cNvPr id="30726" name="Rectangle 6"/>
          <p:cNvSpPr>
            <a:spLocks noGrp="1" noChangeArrowheads="1"/>
          </p:cNvSpPr>
          <p:nvPr>
            <p:ph type="sldNum" sz="quarter" idx="4"/>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4F91F6D-CACB-4742-9AE2-1D9A9533D793}" type="datetimeFigureOut">
              <a:rPr lang="en-US" smtClean="0"/>
              <a:pPr/>
              <a:t>3/3/2023</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5047998-91BA-47FF-9495-B5FA1F72CB0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24F91F6D-CACB-4742-9AE2-1D9A9533D793}" type="datetimeFigureOut">
              <a:rPr lang="en-US" smtClean="0"/>
              <a:pPr/>
              <a:t>3/3/2023</a:t>
            </a:fld>
            <a:endParaRPr lang="en-IN"/>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IN"/>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05047998-91BA-47FF-9495-B5FA1F72CB03}" type="slidenum">
              <a:rPr lang="en-IN" smtClean="0"/>
              <a:pPr/>
              <a:t>‹#›</a:t>
            </a:fld>
            <a:endParaRPr lang="en-IN"/>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08" y="357166"/>
            <a:ext cx="6311015"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785786" y="3071810"/>
            <a:ext cx="7643866" cy="584775"/>
          </a:xfrm>
          <a:prstGeom prst="rect">
            <a:avLst/>
          </a:prstGeom>
          <a:noFill/>
        </p:spPr>
        <p:txBody>
          <a:bodyPr wrap="square" rtlCol="0">
            <a:spAutoFit/>
          </a:bodyPr>
          <a:lstStyle/>
          <a:p>
            <a:r>
              <a:rPr lang="en-US" sz="3200" dirty="0" smtClean="0">
                <a:solidFill>
                  <a:schemeClr val="accent2"/>
                </a:solidFill>
                <a:latin typeface="Book Antiqua" panose="02040602050305030304" pitchFamily="18" charset="0"/>
              </a:rPr>
              <a:t>Basic Terminologies of Dental Anatomy</a:t>
            </a:r>
            <a:endParaRPr lang="en-US" sz="3200" dirty="0">
              <a:solidFill>
                <a:schemeClr val="accent2"/>
              </a:solidFill>
              <a:latin typeface="Book Antiqua" panose="02040602050305030304" pitchFamily="18" charset="0"/>
            </a:endParaRPr>
          </a:p>
        </p:txBody>
      </p:sp>
      <p:sp>
        <p:nvSpPr>
          <p:cNvPr id="6" name="TextBox 5"/>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ORAL PATHOLOGY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l="15781" r="15781"/>
          <a:stretch/>
        </p:blipFill>
        <p:spPr>
          <a:xfrm>
            <a:off x="0" y="0"/>
            <a:ext cx="2000232" cy="2114550"/>
          </a:xfrm>
          <a:prstGeom prst="rect">
            <a:avLst/>
          </a:prstGeom>
        </p:spPr>
      </p:pic>
    </p:spTree>
    <p:extLst>
      <p:ext uri="{BB962C8B-B14F-4D97-AF65-F5344CB8AC3E}">
        <p14:creationId xmlns=""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5357818" y="785794"/>
            <a:ext cx="4572000" cy="646331"/>
          </a:xfrm>
          <a:prstGeom prst="rect">
            <a:avLst/>
          </a:prstGeom>
        </p:spPr>
        <p:txBody>
          <a:bodyPr>
            <a:spAutoFit/>
          </a:bodyPr>
          <a:lstStyle/>
          <a:p>
            <a:r>
              <a:rPr lang="en-US" dirty="0" smtClean="0"/>
              <a:t>Lighter </a:t>
            </a:r>
          </a:p>
          <a:p>
            <a:r>
              <a:rPr lang="en-US" dirty="0" smtClean="0"/>
              <a:t>Milky</a:t>
            </a:r>
            <a:r>
              <a:rPr lang="en-US" baseline="0" dirty="0" smtClean="0"/>
              <a:t> white ( RI = milk)</a:t>
            </a:r>
            <a:endParaRPr lang="en-IN" dirty="0"/>
          </a:p>
        </p:txBody>
      </p:sp>
      <p:sp>
        <p:nvSpPr>
          <p:cNvPr id="5" name="Rectangle 4"/>
          <p:cNvSpPr/>
          <p:nvPr/>
        </p:nvSpPr>
        <p:spPr>
          <a:xfrm>
            <a:off x="142876" y="4714884"/>
            <a:ext cx="4572000" cy="646331"/>
          </a:xfrm>
          <a:prstGeom prst="rect">
            <a:avLst/>
          </a:prstGeom>
        </p:spPr>
        <p:txBody>
          <a:bodyPr>
            <a:spAutoFit/>
          </a:bodyPr>
          <a:lstStyle/>
          <a:p>
            <a:r>
              <a:rPr lang="en-US" dirty="0" smtClean="0"/>
              <a:t>Darker</a:t>
            </a:r>
          </a:p>
          <a:p>
            <a:r>
              <a:rPr lang="en-US" dirty="0" smtClean="0"/>
              <a:t>Yellowish – grayish</a:t>
            </a:r>
            <a:r>
              <a:rPr lang="en-US" baseline="0" dirty="0" smtClean="0"/>
              <a:t> white</a:t>
            </a:r>
            <a:endParaRPr lang="en-IN" dirty="0"/>
          </a:p>
        </p:txBody>
      </p:sp>
      <p:pic>
        <p:nvPicPr>
          <p:cNvPr id="6" name="Picture 3"/>
          <p:cNvPicPr>
            <a:picLocks noChangeAspect="1" noChangeArrowheads="1"/>
          </p:cNvPicPr>
          <p:nvPr/>
        </p:nvPicPr>
        <p:blipFill>
          <a:blip r:embed="rId2"/>
          <a:srcRect/>
          <a:stretch>
            <a:fillRect/>
          </a:stretch>
        </p:blipFill>
        <p:spPr bwMode="auto">
          <a:xfrm>
            <a:off x="3238500" y="1785926"/>
            <a:ext cx="5905500" cy="3933825"/>
          </a:xfrm>
          <a:prstGeom prst="rect">
            <a:avLst/>
          </a:prstGeom>
          <a:noFill/>
          <a:ln w="9525">
            <a:noFill/>
            <a:miter lim="800000"/>
            <a:headEnd/>
            <a:tailEnd/>
          </a:ln>
          <a:effectLst/>
        </p:spPr>
      </p:pic>
      <p:cxnSp>
        <p:nvCxnSpPr>
          <p:cNvPr id="7" name="Straight Arrow Connector 6"/>
          <p:cNvCxnSpPr/>
          <p:nvPr/>
        </p:nvCxnSpPr>
        <p:spPr bwMode="auto">
          <a:xfrm rot="10800000" flipV="1">
            <a:off x="2428860" y="4572012"/>
            <a:ext cx="3286148" cy="35718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bwMode="auto">
          <a:xfrm rot="16200000" flipV="1">
            <a:off x="5536413" y="2178835"/>
            <a:ext cx="1643074" cy="42862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 Traits</a:t>
            </a:r>
            <a:endParaRPr lang="en-IN" dirty="0"/>
          </a:p>
        </p:txBody>
      </p:sp>
      <p:sp>
        <p:nvSpPr>
          <p:cNvPr id="3" name="Content Placeholder 2"/>
          <p:cNvSpPr>
            <a:spLocks noGrp="1"/>
          </p:cNvSpPr>
          <p:nvPr>
            <p:ph idx="1"/>
          </p:nvPr>
        </p:nvSpPr>
        <p:spPr/>
        <p:txBody>
          <a:bodyPr/>
          <a:lstStyle/>
          <a:p>
            <a:r>
              <a:rPr lang="en-US" dirty="0" smtClean="0"/>
              <a:t>Distinguishes maxillary teeth from </a:t>
            </a:r>
            <a:r>
              <a:rPr lang="en-US" dirty="0" err="1" smtClean="0"/>
              <a:t>mandibular</a:t>
            </a:r>
            <a:r>
              <a:rPr lang="en-US" dirty="0" smtClean="0"/>
              <a:t> teeth</a:t>
            </a:r>
          </a:p>
          <a:p>
            <a:endParaRPr lang="en-US" dirty="0" smtClean="0"/>
          </a:p>
          <a:p>
            <a:r>
              <a:rPr lang="en-US" dirty="0" err="1" smtClean="0"/>
              <a:t>Eg</a:t>
            </a:r>
            <a:r>
              <a:rPr lang="en-US" dirty="0" smtClean="0"/>
              <a:t> : Maxillary molar has 3 roots</a:t>
            </a:r>
            <a:endParaRPr lang="en-IN" dirty="0" smtClean="0"/>
          </a:p>
          <a:p>
            <a:pPr>
              <a:buNone/>
            </a:pPr>
            <a:r>
              <a:rPr lang="en-US" dirty="0" smtClean="0"/>
              <a:t>		: </a:t>
            </a:r>
            <a:r>
              <a:rPr lang="en-US" dirty="0" err="1" smtClean="0"/>
              <a:t>Mandibular</a:t>
            </a:r>
            <a:r>
              <a:rPr lang="en-US" dirty="0" smtClean="0"/>
              <a:t> molar has 2 roots</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sers\Dr.Shudhanshu Dixit\Desktop\molar\images-65.jpeg"/>
          <p:cNvPicPr>
            <a:picLocks noGrp="1" noChangeAspect="1" noChangeArrowheads="1"/>
          </p:cNvPicPr>
          <p:nvPr>
            <p:ph idx="1"/>
          </p:nvPr>
        </p:nvPicPr>
        <p:blipFill>
          <a:blip r:embed="rId2"/>
          <a:srcRect l="67964" t="2560"/>
          <a:stretch>
            <a:fillRect/>
          </a:stretch>
        </p:blipFill>
        <p:spPr bwMode="auto">
          <a:xfrm>
            <a:off x="6858016" y="-24"/>
            <a:ext cx="2286016" cy="4148152"/>
          </a:xfrm>
          <a:prstGeom prst="rect">
            <a:avLst/>
          </a:prstGeom>
          <a:noFill/>
        </p:spPr>
      </p:pic>
      <p:pic>
        <p:nvPicPr>
          <p:cNvPr id="5" name="Picture 2"/>
          <p:cNvPicPr>
            <a:picLocks noChangeAspect="1" noChangeArrowheads="1"/>
          </p:cNvPicPr>
          <p:nvPr/>
        </p:nvPicPr>
        <p:blipFill>
          <a:blip r:embed="rId3"/>
          <a:srcRect l="11364" t="5122" r="9091"/>
          <a:stretch>
            <a:fillRect/>
          </a:stretch>
        </p:blipFill>
        <p:spPr bwMode="auto">
          <a:xfrm>
            <a:off x="-32" y="-24"/>
            <a:ext cx="2500330" cy="4184481"/>
          </a:xfrm>
          <a:prstGeom prst="rect">
            <a:avLst/>
          </a:prstGeom>
          <a:noFill/>
          <a:ln w="9525">
            <a:noFill/>
            <a:miter lim="800000"/>
            <a:headEnd/>
            <a:tailEnd/>
          </a:ln>
          <a:effectLst/>
        </p:spPr>
      </p:pic>
      <p:pic>
        <p:nvPicPr>
          <p:cNvPr id="4" name="Picture 2" descr="E:\Users\Dr.Shudhanshu Dixit\1st molar\images-10.jpg"/>
          <p:cNvPicPr>
            <a:picLocks noChangeAspect="1" noChangeArrowheads="1"/>
          </p:cNvPicPr>
          <p:nvPr/>
        </p:nvPicPr>
        <p:blipFill>
          <a:blip r:embed="rId4"/>
          <a:srcRect l="41833" t="6969" r="22653" b="5226"/>
          <a:stretch>
            <a:fillRect/>
          </a:stretch>
        </p:blipFill>
        <p:spPr>
          <a:xfrm>
            <a:off x="2857488" y="38615"/>
            <a:ext cx="3680014" cy="681940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36"/>
            <a:ext cx="8229600" cy="1371600"/>
          </a:xfrm>
        </p:spPr>
        <p:txBody>
          <a:bodyPr/>
          <a:lstStyle/>
          <a:p>
            <a:r>
              <a:rPr lang="en-US" dirty="0" smtClean="0">
                <a:solidFill>
                  <a:schemeClr val="accent2">
                    <a:lumMod val="60000"/>
                    <a:lumOff val="40000"/>
                  </a:schemeClr>
                </a:solidFill>
              </a:rPr>
              <a:t>Class Traits</a:t>
            </a:r>
            <a:endParaRPr lang="en-IN"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t>Distinguishes 4 classes of teeth – Incisor, Canine, Premolar &amp; Molar</a:t>
            </a:r>
          </a:p>
          <a:p>
            <a:endParaRPr lang="en-US" dirty="0" smtClean="0"/>
          </a:p>
          <a:p>
            <a:r>
              <a:rPr lang="en-US" dirty="0" err="1" smtClean="0"/>
              <a:t>Eg</a:t>
            </a:r>
            <a:r>
              <a:rPr lang="en-US" dirty="0" smtClean="0"/>
              <a:t> : Incisors – straight </a:t>
            </a:r>
            <a:r>
              <a:rPr lang="en-US" dirty="0" err="1" smtClean="0"/>
              <a:t>incisal</a:t>
            </a:r>
            <a:r>
              <a:rPr lang="en-US" dirty="0" smtClean="0"/>
              <a:t> edge</a:t>
            </a:r>
            <a:endParaRPr lang="en-IN" dirty="0" smtClean="0"/>
          </a:p>
          <a:p>
            <a:pPr>
              <a:buNone/>
            </a:pPr>
            <a:r>
              <a:rPr lang="en-US" dirty="0" smtClean="0"/>
              <a:t>		: Canines – 1 cusp</a:t>
            </a:r>
          </a:p>
          <a:p>
            <a:r>
              <a:rPr lang="en-US" dirty="0" smtClean="0"/>
              <a:t>	: Premolars – 2 cusps</a:t>
            </a:r>
            <a:endParaRPr lang="en-IN" dirty="0" smtClean="0"/>
          </a:p>
          <a:p>
            <a:pPr>
              <a:buNone/>
            </a:pPr>
            <a:r>
              <a:rPr lang="en-US" dirty="0" smtClean="0"/>
              <a:t>		: Canines –  3-5 cusps </a:t>
            </a:r>
          </a:p>
          <a:p>
            <a:pPr>
              <a:buNone/>
            </a:pPr>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l="9524" r="7143"/>
          <a:stretch>
            <a:fillRect/>
          </a:stretch>
        </p:blipFill>
        <p:spPr bwMode="auto">
          <a:xfrm>
            <a:off x="-71470" y="1"/>
            <a:ext cx="1928826" cy="5099538"/>
          </a:xfrm>
          <a:prstGeom prst="rect">
            <a:avLst/>
          </a:prstGeom>
          <a:ln>
            <a:noFill/>
          </a:ln>
          <a:effectLst>
            <a:softEdge rad="112500"/>
          </a:effectLst>
        </p:spPr>
      </p:pic>
      <p:pic>
        <p:nvPicPr>
          <p:cNvPr id="5" name="Picture 4"/>
          <p:cNvPicPr>
            <a:picLocks noChangeAspect="1" noChangeArrowheads="1"/>
          </p:cNvPicPr>
          <p:nvPr/>
        </p:nvPicPr>
        <p:blipFill>
          <a:blip r:embed="rId3"/>
          <a:srcRect l="16974" t="4166" r="18450" b="4166"/>
          <a:stretch>
            <a:fillRect/>
          </a:stretch>
        </p:blipFill>
        <p:spPr bwMode="auto">
          <a:xfrm>
            <a:off x="1714480" y="-1"/>
            <a:ext cx="1849208" cy="5072075"/>
          </a:xfrm>
          <a:prstGeom prst="rect">
            <a:avLst/>
          </a:prstGeom>
          <a:ln>
            <a:noFill/>
          </a:ln>
          <a:effectLst>
            <a:softEdge rad="112500"/>
          </a:effectLst>
        </p:spPr>
      </p:pic>
      <p:pic>
        <p:nvPicPr>
          <p:cNvPr id="6" name="Picture 2"/>
          <p:cNvPicPr>
            <a:picLocks noChangeAspect="1" noChangeArrowheads="1"/>
          </p:cNvPicPr>
          <p:nvPr/>
        </p:nvPicPr>
        <p:blipFill>
          <a:blip r:embed="rId4"/>
          <a:srcRect l="71510" t="6061" r="59" b="6060"/>
          <a:stretch>
            <a:fillRect/>
          </a:stretch>
        </p:blipFill>
        <p:spPr bwMode="auto">
          <a:xfrm>
            <a:off x="3500430" y="0"/>
            <a:ext cx="2357454" cy="4857784"/>
          </a:xfrm>
          <a:prstGeom prst="rect">
            <a:avLst/>
          </a:prstGeom>
          <a:ln>
            <a:noFill/>
          </a:ln>
          <a:effectLst>
            <a:softEdge rad="112500"/>
          </a:effectLst>
        </p:spPr>
      </p:pic>
      <p:pic>
        <p:nvPicPr>
          <p:cNvPr id="7" name="Picture 2" descr="E:\Users\Dr.Shudhanshu Dixit\Desktop\molar\il_fullxfull.368464046_bqru.jpg"/>
          <p:cNvPicPr>
            <a:picLocks noChangeAspect="1" noChangeArrowheads="1"/>
          </p:cNvPicPr>
          <p:nvPr/>
        </p:nvPicPr>
        <p:blipFill>
          <a:blip r:embed="rId5"/>
          <a:srcRect l="62153" t="21694" r="10503" b="23984"/>
          <a:stretch>
            <a:fillRect/>
          </a:stretch>
        </p:blipFill>
        <p:spPr bwMode="auto">
          <a:xfrm flipV="1">
            <a:off x="5857852" y="-24"/>
            <a:ext cx="3286148"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12"/>
            <a:ext cx="8229600" cy="1371600"/>
          </a:xfrm>
        </p:spPr>
        <p:txBody>
          <a:bodyPr/>
          <a:lstStyle/>
          <a:p>
            <a:r>
              <a:rPr lang="en-US" dirty="0" smtClean="0">
                <a:solidFill>
                  <a:schemeClr val="accent2">
                    <a:lumMod val="60000"/>
                    <a:lumOff val="40000"/>
                  </a:schemeClr>
                </a:solidFill>
              </a:rPr>
              <a:t>Type Traits</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0" y="1981200"/>
            <a:ext cx="9144000" cy="4114800"/>
          </a:xfrm>
        </p:spPr>
        <p:txBody>
          <a:bodyPr/>
          <a:lstStyle/>
          <a:p>
            <a:r>
              <a:rPr lang="en-US" dirty="0" smtClean="0"/>
              <a:t>Differentiate teeth within one class</a:t>
            </a:r>
          </a:p>
          <a:p>
            <a:endParaRPr lang="en-US" dirty="0" smtClean="0"/>
          </a:p>
          <a:p>
            <a:r>
              <a:rPr lang="en-US" dirty="0" err="1" smtClean="0"/>
              <a:t>Eg</a:t>
            </a:r>
            <a:r>
              <a:rPr lang="en-US" dirty="0" smtClean="0"/>
              <a:t>	: difference between lateral &amp; central incisor</a:t>
            </a:r>
          </a:p>
          <a:p>
            <a:r>
              <a:rPr lang="en-US" dirty="0" smtClean="0"/>
              <a:t> 	: difference between right &amp; left canine</a:t>
            </a:r>
            <a:endParaRPr lang="en-IN" dirty="0" smtClean="0"/>
          </a:p>
          <a:p>
            <a:pPr>
              <a:buNone/>
            </a:pPr>
            <a:r>
              <a:rPr lang="en-US" dirty="0" smtClean="0"/>
              <a:t>		: difference between 1</a:t>
            </a:r>
            <a:r>
              <a:rPr lang="en-US" baseline="30000" dirty="0" smtClean="0"/>
              <a:t>st</a:t>
            </a:r>
            <a:r>
              <a:rPr lang="en-US" dirty="0" smtClean="0"/>
              <a:t>  &amp; 2</a:t>
            </a:r>
            <a:r>
              <a:rPr lang="en-US" baseline="30000" dirty="0" smtClean="0"/>
              <a:t>nd</a:t>
            </a:r>
            <a:r>
              <a:rPr lang="en-US" dirty="0" smtClean="0"/>
              <a:t> premolar</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t>Surfaces of teeth</a:t>
            </a:r>
            <a:endParaRPr lang="en-IN" b="1" dirty="0"/>
          </a:p>
        </p:txBody>
      </p:sp>
      <p:sp>
        <p:nvSpPr>
          <p:cNvPr id="3" name="Content Placeholder 2"/>
          <p:cNvSpPr>
            <a:spLocks noGrp="1"/>
          </p:cNvSpPr>
          <p:nvPr>
            <p:ph idx="1"/>
          </p:nvPr>
        </p:nvSpPr>
        <p:spPr/>
        <p:txBody>
          <a:bodyPr/>
          <a:lstStyle/>
          <a:p>
            <a:r>
              <a:rPr lang="en-US" dirty="0" smtClean="0"/>
              <a:t>Five surfaces can be recognized on the crowns of all teeth</a:t>
            </a:r>
          </a:p>
          <a:p>
            <a:endParaRPr lang="en-IN" dirty="0"/>
          </a:p>
        </p:txBody>
      </p:sp>
      <p:graphicFrame>
        <p:nvGraphicFramePr>
          <p:cNvPr id="4" name="Content Placeholder 3"/>
          <p:cNvGraphicFramePr>
            <a:graphicFrameLocks/>
          </p:cNvGraphicFramePr>
          <p:nvPr/>
        </p:nvGraphicFramePr>
        <p:xfrm>
          <a:off x="785786" y="3132786"/>
          <a:ext cx="7000924" cy="3153732"/>
        </p:xfrm>
        <a:graphic>
          <a:graphicData uri="http://schemas.openxmlformats.org/drawingml/2006/table">
            <a:tbl>
              <a:tblPr firstRow="1" bandRow="1">
                <a:tableStyleId>{5C22544A-7EE6-4342-B048-85BDC9FD1C3A}</a:tableStyleId>
              </a:tblPr>
              <a:tblGrid>
                <a:gridCol w="3500462"/>
                <a:gridCol w="3500462"/>
              </a:tblGrid>
              <a:tr h="525622">
                <a:tc>
                  <a:txBody>
                    <a:bodyPr/>
                    <a:lstStyle/>
                    <a:p>
                      <a:pPr algn="ctr"/>
                      <a:r>
                        <a:rPr lang="en-US" dirty="0" smtClean="0"/>
                        <a:t>Anterior teeth</a:t>
                      </a:r>
                      <a:endParaRPr lang="en-IN" dirty="0"/>
                    </a:p>
                  </a:txBody>
                  <a:tcPr/>
                </a:tc>
                <a:tc>
                  <a:txBody>
                    <a:bodyPr/>
                    <a:lstStyle/>
                    <a:p>
                      <a:pPr algn="ctr"/>
                      <a:r>
                        <a:rPr lang="en-US" dirty="0" smtClean="0"/>
                        <a:t>Posterior teeth</a:t>
                      </a:r>
                      <a:endParaRPr lang="en-IN" dirty="0"/>
                    </a:p>
                  </a:txBody>
                  <a:tcPr/>
                </a:tc>
              </a:tr>
              <a:tr h="525622">
                <a:tc>
                  <a:txBody>
                    <a:bodyPr/>
                    <a:lstStyle/>
                    <a:p>
                      <a:pPr algn="ctr"/>
                      <a:r>
                        <a:rPr lang="en-US" dirty="0" smtClean="0"/>
                        <a:t>Labial</a:t>
                      </a:r>
                      <a:endParaRPr lang="en-IN" dirty="0"/>
                    </a:p>
                  </a:txBody>
                  <a:tcPr/>
                </a:tc>
                <a:tc>
                  <a:txBody>
                    <a:bodyPr/>
                    <a:lstStyle/>
                    <a:p>
                      <a:pPr algn="ctr"/>
                      <a:r>
                        <a:rPr lang="en-US" dirty="0" err="1" smtClean="0"/>
                        <a:t>Buccal</a:t>
                      </a:r>
                      <a:endParaRPr lang="en-IN" dirty="0"/>
                    </a:p>
                  </a:txBody>
                  <a:tcPr/>
                </a:tc>
              </a:tr>
              <a:tr h="525622">
                <a:tc>
                  <a:txBody>
                    <a:bodyPr/>
                    <a:lstStyle/>
                    <a:p>
                      <a:pPr algn="ctr"/>
                      <a:r>
                        <a:rPr lang="en-US" dirty="0" smtClean="0"/>
                        <a:t>Lingual / Palatal</a:t>
                      </a:r>
                      <a:endParaRPr lang="en-IN" dirty="0"/>
                    </a:p>
                  </a:txBody>
                  <a:tcPr/>
                </a:tc>
                <a:tc>
                  <a:txBody>
                    <a:bodyPr/>
                    <a:lstStyle/>
                    <a:p>
                      <a:pPr algn="ctr"/>
                      <a:r>
                        <a:rPr lang="en-US" dirty="0" smtClean="0"/>
                        <a:t>Lingual / Palatal</a:t>
                      </a:r>
                      <a:endParaRPr lang="en-IN" dirty="0"/>
                    </a:p>
                  </a:txBody>
                  <a:tcPr/>
                </a:tc>
              </a:tr>
              <a:tr h="525622">
                <a:tc>
                  <a:txBody>
                    <a:bodyPr/>
                    <a:lstStyle/>
                    <a:p>
                      <a:pPr algn="ctr"/>
                      <a:r>
                        <a:rPr lang="en-US" dirty="0" err="1" smtClean="0"/>
                        <a:t>Mesial</a:t>
                      </a:r>
                      <a:endParaRPr lang="en-IN" dirty="0"/>
                    </a:p>
                  </a:txBody>
                  <a:tcPr/>
                </a:tc>
                <a:tc>
                  <a:txBody>
                    <a:bodyPr/>
                    <a:lstStyle/>
                    <a:p>
                      <a:pPr algn="ctr"/>
                      <a:r>
                        <a:rPr lang="en-US" dirty="0" err="1" smtClean="0"/>
                        <a:t>Mesial</a:t>
                      </a:r>
                      <a:endParaRPr lang="en-IN" dirty="0"/>
                    </a:p>
                  </a:txBody>
                  <a:tcPr/>
                </a:tc>
              </a:tr>
              <a:tr h="525622">
                <a:tc>
                  <a:txBody>
                    <a:bodyPr/>
                    <a:lstStyle/>
                    <a:p>
                      <a:pPr algn="ctr"/>
                      <a:r>
                        <a:rPr lang="en-US" dirty="0" smtClean="0"/>
                        <a:t>Distal</a:t>
                      </a:r>
                      <a:endParaRPr lang="en-IN" dirty="0"/>
                    </a:p>
                  </a:txBody>
                  <a:tcPr/>
                </a:tc>
                <a:tc>
                  <a:txBody>
                    <a:bodyPr/>
                    <a:lstStyle/>
                    <a:p>
                      <a:pPr algn="ctr"/>
                      <a:r>
                        <a:rPr lang="en-US" dirty="0" smtClean="0"/>
                        <a:t>Distal</a:t>
                      </a:r>
                      <a:endParaRPr lang="en-IN" dirty="0"/>
                    </a:p>
                  </a:txBody>
                  <a:tcPr/>
                </a:tc>
              </a:tr>
              <a:tr h="525622">
                <a:tc>
                  <a:txBody>
                    <a:bodyPr/>
                    <a:lstStyle/>
                    <a:p>
                      <a:pPr algn="ctr"/>
                      <a:r>
                        <a:rPr lang="en-US" dirty="0" err="1" smtClean="0"/>
                        <a:t>Incisal</a:t>
                      </a:r>
                      <a:endParaRPr lang="en-IN" dirty="0"/>
                    </a:p>
                  </a:txBody>
                  <a:tcPr/>
                </a:tc>
                <a:tc>
                  <a:txBody>
                    <a:bodyPr/>
                    <a:lstStyle/>
                    <a:p>
                      <a:pPr algn="ctr"/>
                      <a:r>
                        <a:rPr lang="en-US" dirty="0" err="1" smtClean="0"/>
                        <a:t>Occlusal</a:t>
                      </a:r>
                      <a:endParaRPr lang="en-IN"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Labial – surface towards lips (</a:t>
            </a:r>
            <a:r>
              <a:rPr lang="en-US" dirty="0" err="1" smtClean="0"/>
              <a:t>anteriors</a:t>
            </a:r>
            <a:r>
              <a:rPr lang="en-US" dirty="0" smtClean="0"/>
              <a:t>)</a:t>
            </a:r>
          </a:p>
          <a:p>
            <a:endParaRPr lang="en-US" dirty="0" smtClean="0"/>
          </a:p>
          <a:p>
            <a:r>
              <a:rPr lang="en-US" dirty="0" err="1" smtClean="0"/>
              <a:t>Buccal</a:t>
            </a:r>
            <a:r>
              <a:rPr lang="en-US" dirty="0" smtClean="0"/>
              <a:t> – surface towards cheeks (posteriors)</a:t>
            </a:r>
          </a:p>
          <a:p>
            <a:endParaRPr lang="en-US" dirty="0" smtClean="0"/>
          </a:p>
          <a:p>
            <a:r>
              <a:rPr lang="en-US" dirty="0" smtClean="0"/>
              <a:t>Lingual / Palatal – surface facing towards tongue/palate</a:t>
            </a:r>
          </a:p>
          <a:p>
            <a:endParaRPr lang="en-US" dirty="0" smtClean="0"/>
          </a:p>
          <a:p>
            <a:r>
              <a:rPr lang="en-US" dirty="0" err="1" smtClean="0"/>
              <a:t>Mesial</a:t>
            </a:r>
            <a:r>
              <a:rPr lang="en-US" dirty="0" smtClean="0"/>
              <a:t> – surface nearest to median line</a:t>
            </a:r>
          </a:p>
          <a:p>
            <a:endParaRPr lang="en-US" dirty="0" smtClean="0"/>
          </a:p>
          <a:p>
            <a:r>
              <a:rPr lang="en-US" dirty="0" smtClean="0"/>
              <a:t>Distal - surface away from the median line</a:t>
            </a:r>
          </a:p>
          <a:p>
            <a:endParaRPr lang="en-US" dirty="0" smtClean="0"/>
          </a:p>
          <a:p>
            <a:r>
              <a:rPr lang="en-US" dirty="0" err="1" smtClean="0"/>
              <a:t>Incisal</a:t>
            </a:r>
            <a:r>
              <a:rPr lang="en-US" dirty="0" smtClean="0"/>
              <a:t> / </a:t>
            </a:r>
            <a:r>
              <a:rPr lang="en-US" dirty="0" err="1" smtClean="0"/>
              <a:t>Occlusal</a:t>
            </a:r>
            <a:r>
              <a:rPr lang="en-US" dirty="0" smtClean="0"/>
              <a:t> – surface that comes in contact with those of opposing teeth</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E:\Users\Dr.Shudhanshu Dixit\Pictures\imagesCA3Z61XR.jpg"/>
          <p:cNvPicPr>
            <a:picLocks noGrp="1" noChangeAspect="1" noChangeArrowheads="1"/>
          </p:cNvPicPr>
          <p:nvPr>
            <p:ph idx="1"/>
          </p:nvPr>
        </p:nvPicPr>
        <p:blipFill>
          <a:blip r:embed="rId2"/>
          <a:srcRect/>
          <a:stretch>
            <a:fillRect/>
          </a:stretch>
        </p:blipFill>
        <p:spPr bwMode="auto">
          <a:xfrm>
            <a:off x="0" y="0"/>
            <a:ext cx="4857752" cy="3671557"/>
          </a:xfrm>
          <a:prstGeom prst="rect">
            <a:avLst/>
          </a:prstGeom>
          <a:noFill/>
        </p:spPr>
      </p:pic>
      <p:sp>
        <p:nvSpPr>
          <p:cNvPr id="5" name="TextBox 4"/>
          <p:cNvSpPr txBox="1"/>
          <p:nvPr/>
        </p:nvSpPr>
        <p:spPr>
          <a:xfrm>
            <a:off x="2000232" y="2000240"/>
            <a:ext cx="885948" cy="369332"/>
          </a:xfrm>
          <a:prstGeom prst="rect">
            <a:avLst/>
          </a:prstGeom>
          <a:noFill/>
        </p:spPr>
        <p:txBody>
          <a:bodyPr wrap="none" rtlCol="0">
            <a:spAutoFit/>
          </a:bodyPr>
          <a:lstStyle/>
          <a:p>
            <a:r>
              <a:rPr lang="en-US" b="1" dirty="0" smtClean="0"/>
              <a:t>Palatal </a:t>
            </a:r>
            <a:endParaRPr lang="en-IN" b="1" dirty="0"/>
          </a:p>
        </p:txBody>
      </p:sp>
      <p:cxnSp>
        <p:nvCxnSpPr>
          <p:cNvPr id="7" name="Straight Arrow Connector 6"/>
          <p:cNvCxnSpPr/>
          <p:nvPr/>
        </p:nvCxnSpPr>
        <p:spPr>
          <a:xfrm flipV="1">
            <a:off x="3071802" y="1857364"/>
            <a:ext cx="571504"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5400000" flipH="1" flipV="1">
            <a:off x="2536017" y="1107265"/>
            <a:ext cx="928694"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714612" y="2285992"/>
            <a:ext cx="114300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16200000" flipV="1">
            <a:off x="1285852" y="1142984"/>
            <a:ext cx="928694"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16200000" flipV="1">
            <a:off x="1500166" y="1142984"/>
            <a:ext cx="142876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5" idx="1"/>
          </p:cNvCxnSpPr>
          <p:nvPr/>
        </p:nvCxnSpPr>
        <p:spPr>
          <a:xfrm rot="10800000" flipV="1">
            <a:off x="1071538" y="2184906"/>
            <a:ext cx="928694" cy="172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10800000" flipV="1">
            <a:off x="1000100" y="2357430"/>
            <a:ext cx="1143008"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2" descr="E:\Users\Dr.Shudhanshu Dixit\Pictures\imagesCA3Z61XR.jpg"/>
          <p:cNvPicPr>
            <a:picLocks noChangeAspect="1" noChangeArrowheads="1"/>
          </p:cNvPicPr>
          <p:nvPr/>
        </p:nvPicPr>
        <p:blipFill>
          <a:blip r:embed="rId2"/>
          <a:srcRect/>
          <a:stretch>
            <a:fillRect/>
          </a:stretch>
        </p:blipFill>
        <p:spPr bwMode="auto">
          <a:xfrm>
            <a:off x="4796204" y="3571876"/>
            <a:ext cx="4347795" cy="3286124"/>
          </a:xfrm>
          <a:prstGeom prst="rect">
            <a:avLst/>
          </a:prstGeom>
          <a:noFill/>
        </p:spPr>
      </p:pic>
      <p:sp>
        <p:nvSpPr>
          <p:cNvPr id="25" name="TextBox 24"/>
          <p:cNvSpPr txBox="1"/>
          <p:nvPr/>
        </p:nvSpPr>
        <p:spPr>
          <a:xfrm>
            <a:off x="2571736" y="5214950"/>
            <a:ext cx="851772" cy="369332"/>
          </a:xfrm>
          <a:prstGeom prst="rect">
            <a:avLst/>
          </a:prstGeom>
          <a:noFill/>
        </p:spPr>
        <p:txBody>
          <a:bodyPr wrap="none" rtlCol="0">
            <a:spAutoFit/>
          </a:bodyPr>
          <a:lstStyle/>
          <a:p>
            <a:r>
              <a:rPr lang="en-US" b="1" dirty="0" err="1" smtClean="0"/>
              <a:t>Buccal</a:t>
            </a:r>
            <a:r>
              <a:rPr lang="en-US" b="1" dirty="0" smtClean="0"/>
              <a:t> </a:t>
            </a:r>
            <a:endParaRPr lang="en-IN" b="1" dirty="0"/>
          </a:p>
        </p:txBody>
      </p:sp>
      <p:cxnSp>
        <p:nvCxnSpPr>
          <p:cNvPr id="26" name="Straight Arrow Connector 25"/>
          <p:cNvCxnSpPr/>
          <p:nvPr/>
        </p:nvCxnSpPr>
        <p:spPr>
          <a:xfrm rot="10800000" flipV="1">
            <a:off x="3357554" y="4714884"/>
            <a:ext cx="2071702"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rot="10800000">
            <a:off x="3500430" y="5643578"/>
            <a:ext cx="1428760" cy="5000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10800000">
            <a:off x="3714744" y="5500702"/>
            <a:ext cx="1285884"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6200000" flipV="1">
            <a:off x="6822297" y="2821777"/>
            <a:ext cx="1357322"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rot="5400000" flipH="1" flipV="1">
            <a:off x="5357818" y="3286124"/>
            <a:ext cx="1214446" cy="2143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rot="16200000" flipV="1">
            <a:off x="6180149" y="3179761"/>
            <a:ext cx="856462" cy="70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rot="16200000" flipV="1">
            <a:off x="6607983" y="3178967"/>
            <a:ext cx="856462" cy="70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6143636" y="2202412"/>
            <a:ext cx="798617" cy="369332"/>
          </a:xfrm>
          <a:prstGeom prst="rect">
            <a:avLst/>
          </a:prstGeom>
          <a:noFill/>
        </p:spPr>
        <p:txBody>
          <a:bodyPr wrap="none" rtlCol="0">
            <a:spAutoFit/>
          </a:bodyPr>
          <a:lstStyle/>
          <a:p>
            <a:r>
              <a:rPr lang="en-US" b="1" dirty="0" smtClean="0"/>
              <a:t>Labial </a:t>
            </a:r>
            <a:endParaRPr lang="en-IN"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E:\Users\Dr.Shudhanshu Dixit\Pictures\imagesCAY2IIE8.jpg"/>
          <p:cNvPicPr>
            <a:picLocks noGrp="1" noChangeAspect="1" noChangeArrowheads="1"/>
          </p:cNvPicPr>
          <p:nvPr>
            <p:ph idx="1"/>
          </p:nvPr>
        </p:nvPicPr>
        <p:blipFill>
          <a:blip r:embed="rId2"/>
          <a:srcRect/>
          <a:stretch>
            <a:fillRect/>
          </a:stretch>
        </p:blipFill>
        <p:spPr bwMode="auto">
          <a:xfrm>
            <a:off x="399720" y="1071546"/>
            <a:ext cx="7601304" cy="5085963"/>
          </a:xfrm>
          <a:prstGeom prst="rect">
            <a:avLst/>
          </a:prstGeom>
          <a:noFill/>
        </p:spPr>
      </p:pic>
      <p:cxnSp>
        <p:nvCxnSpPr>
          <p:cNvPr id="5" name="Straight Arrow Connector 4"/>
          <p:cNvCxnSpPr/>
          <p:nvPr/>
        </p:nvCxnSpPr>
        <p:spPr>
          <a:xfrm flipV="1">
            <a:off x="2214546" y="2928934"/>
            <a:ext cx="1357322"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rot="16200000" flipV="1">
            <a:off x="2928926" y="4214818"/>
            <a:ext cx="214314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rot="10800000" flipV="1">
            <a:off x="4786314" y="1857364"/>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10800000">
            <a:off x="4572000" y="3071810"/>
            <a:ext cx="1143008"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5400000" flipH="1" flipV="1">
            <a:off x="2607455" y="3178967"/>
            <a:ext cx="1285884"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714744" y="2571744"/>
            <a:ext cx="1162498" cy="461665"/>
          </a:xfrm>
          <a:prstGeom prst="rect">
            <a:avLst/>
          </a:prstGeom>
          <a:noFill/>
        </p:spPr>
        <p:txBody>
          <a:bodyPr wrap="none" rtlCol="0">
            <a:spAutoFit/>
          </a:bodyPr>
          <a:lstStyle/>
          <a:p>
            <a:r>
              <a:rPr lang="en-US" sz="2400" b="1" dirty="0" smtClean="0"/>
              <a:t>Lingual </a:t>
            </a:r>
            <a:endParaRPr lang="en-IN"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To know about the various terminologies used to understand and label the morphologic and anatomical appearance of tooth from various aspects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E:\Users\Dr.Shudhanshu Dixit\Pictures\imagesCA3Z61XR.jpg"/>
          <p:cNvPicPr>
            <a:picLocks noGrp="1" noChangeAspect="1" noChangeArrowheads="1"/>
          </p:cNvPicPr>
          <p:nvPr>
            <p:ph idx="1"/>
          </p:nvPr>
        </p:nvPicPr>
        <p:blipFill>
          <a:blip r:embed="rId2"/>
          <a:srcRect/>
          <a:stretch>
            <a:fillRect/>
          </a:stretch>
        </p:blipFill>
        <p:spPr bwMode="auto">
          <a:xfrm>
            <a:off x="642910" y="571480"/>
            <a:ext cx="7786742" cy="5885328"/>
          </a:xfrm>
          <a:prstGeom prst="rect">
            <a:avLst/>
          </a:prstGeom>
          <a:noFill/>
        </p:spPr>
      </p:pic>
      <p:cxnSp>
        <p:nvCxnSpPr>
          <p:cNvPr id="6" name="Straight Connector 5"/>
          <p:cNvCxnSpPr/>
          <p:nvPr/>
        </p:nvCxnSpPr>
        <p:spPr>
          <a:xfrm rot="16200000" flipH="1">
            <a:off x="1178706" y="3321854"/>
            <a:ext cx="6715150" cy="71441"/>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118726" y="857232"/>
            <a:ext cx="381836" cy="369332"/>
          </a:xfrm>
          <a:prstGeom prst="rect">
            <a:avLst/>
          </a:prstGeom>
          <a:noFill/>
        </p:spPr>
        <p:txBody>
          <a:bodyPr wrap="none" rtlCol="0">
            <a:spAutoFit/>
          </a:bodyPr>
          <a:lstStyle/>
          <a:p>
            <a:r>
              <a:rPr lang="en-US" dirty="0" smtClean="0"/>
              <a:t>M</a:t>
            </a:r>
            <a:endParaRPr lang="en-IN" dirty="0"/>
          </a:p>
        </p:txBody>
      </p:sp>
      <p:sp>
        <p:nvSpPr>
          <p:cNvPr id="11" name="TextBox 10"/>
          <p:cNvSpPr txBox="1"/>
          <p:nvPr/>
        </p:nvSpPr>
        <p:spPr>
          <a:xfrm>
            <a:off x="4500562" y="857232"/>
            <a:ext cx="381836" cy="369332"/>
          </a:xfrm>
          <a:prstGeom prst="rect">
            <a:avLst/>
          </a:prstGeom>
          <a:noFill/>
        </p:spPr>
        <p:txBody>
          <a:bodyPr wrap="square" rtlCol="0">
            <a:spAutoFit/>
          </a:bodyPr>
          <a:lstStyle/>
          <a:p>
            <a:r>
              <a:rPr lang="en-US" dirty="0" smtClean="0"/>
              <a:t>M</a:t>
            </a:r>
            <a:endParaRPr lang="en-IN" dirty="0"/>
          </a:p>
        </p:txBody>
      </p:sp>
      <p:sp>
        <p:nvSpPr>
          <p:cNvPr id="12" name="TextBox 11"/>
          <p:cNvSpPr txBox="1"/>
          <p:nvPr/>
        </p:nvSpPr>
        <p:spPr>
          <a:xfrm>
            <a:off x="5333172" y="1142984"/>
            <a:ext cx="381836" cy="369332"/>
          </a:xfrm>
          <a:prstGeom prst="rect">
            <a:avLst/>
          </a:prstGeom>
          <a:noFill/>
        </p:spPr>
        <p:txBody>
          <a:bodyPr wrap="none" rtlCol="0">
            <a:spAutoFit/>
          </a:bodyPr>
          <a:lstStyle/>
          <a:p>
            <a:r>
              <a:rPr lang="en-US" dirty="0" smtClean="0"/>
              <a:t>M</a:t>
            </a:r>
            <a:endParaRPr lang="en-IN" dirty="0"/>
          </a:p>
        </p:txBody>
      </p:sp>
      <p:sp>
        <p:nvSpPr>
          <p:cNvPr id="13" name="TextBox 12"/>
          <p:cNvSpPr txBox="1"/>
          <p:nvPr/>
        </p:nvSpPr>
        <p:spPr>
          <a:xfrm>
            <a:off x="3286116" y="1214422"/>
            <a:ext cx="381836" cy="369332"/>
          </a:xfrm>
          <a:prstGeom prst="rect">
            <a:avLst/>
          </a:prstGeom>
          <a:noFill/>
        </p:spPr>
        <p:txBody>
          <a:bodyPr wrap="none" rtlCol="0">
            <a:spAutoFit/>
          </a:bodyPr>
          <a:lstStyle/>
          <a:p>
            <a:r>
              <a:rPr lang="en-US" dirty="0" smtClean="0"/>
              <a:t>M</a:t>
            </a:r>
            <a:endParaRPr lang="en-IN" dirty="0"/>
          </a:p>
        </p:txBody>
      </p:sp>
      <p:sp>
        <p:nvSpPr>
          <p:cNvPr id="14" name="TextBox 13"/>
          <p:cNvSpPr txBox="1"/>
          <p:nvPr/>
        </p:nvSpPr>
        <p:spPr>
          <a:xfrm>
            <a:off x="1643042" y="3929066"/>
            <a:ext cx="381836" cy="369332"/>
          </a:xfrm>
          <a:prstGeom prst="rect">
            <a:avLst/>
          </a:prstGeom>
          <a:noFill/>
        </p:spPr>
        <p:txBody>
          <a:bodyPr wrap="none" rtlCol="0">
            <a:spAutoFit/>
          </a:bodyPr>
          <a:lstStyle/>
          <a:p>
            <a:r>
              <a:rPr lang="en-US" dirty="0" smtClean="0"/>
              <a:t>M</a:t>
            </a:r>
            <a:endParaRPr lang="en-IN" dirty="0"/>
          </a:p>
        </p:txBody>
      </p:sp>
      <p:sp>
        <p:nvSpPr>
          <p:cNvPr id="15" name="TextBox 14"/>
          <p:cNvSpPr txBox="1"/>
          <p:nvPr/>
        </p:nvSpPr>
        <p:spPr>
          <a:xfrm>
            <a:off x="6286512" y="2357430"/>
            <a:ext cx="381836" cy="369332"/>
          </a:xfrm>
          <a:prstGeom prst="rect">
            <a:avLst/>
          </a:prstGeom>
          <a:noFill/>
        </p:spPr>
        <p:txBody>
          <a:bodyPr wrap="none" rtlCol="0">
            <a:spAutoFit/>
          </a:bodyPr>
          <a:lstStyle/>
          <a:p>
            <a:r>
              <a:rPr lang="en-US" dirty="0" smtClean="0"/>
              <a:t>M</a:t>
            </a:r>
            <a:endParaRPr lang="en-IN" dirty="0"/>
          </a:p>
        </p:txBody>
      </p:sp>
      <p:sp>
        <p:nvSpPr>
          <p:cNvPr id="16" name="TextBox 15"/>
          <p:cNvSpPr txBox="1"/>
          <p:nvPr/>
        </p:nvSpPr>
        <p:spPr>
          <a:xfrm>
            <a:off x="7000892" y="3929066"/>
            <a:ext cx="381836" cy="369332"/>
          </a:xfrm>
          <a:prstGeom prst="rect">
            <a:avLst/>
          </a:prstGeom>
          <a:noFill/>
        </p:spPr>
        <p:txBody>
          <a:bodyPr wrap="none" rtlCol="0">
            <a:spAutoFit/>
          </a:bodyPr>
          <a:lstStyle/>
          <a:p>
            <a:r>
              <a:rPr lang="en-US" dirty="0" smtClean="0"/>
              <a:t>M</a:t>
            </a:r>
            <a:endParaRPr lang="en-IN" dirty="0"/>
          </a:p>
        </p:txBody>
      </p:sp>
      <p:sp>
        <p:nvSpPr>
          <p:cNvPr id="17" name="TextBox 16"/>
          <p:cNvSpPr txBox="1"/>
          <p:nvPr/>
        </p:nvSpPr>
        <p:spPr>
          <a:xfrm>
            <a:off x="2214546" y="2357430"/>
            <a:ext cx="381836" cy="369332"/>
          </a:xfrm>
          <a:prstGeom prst="rect">
            <a:avLst/>
          </a:prstGeom>
          <a:noFill/>
        </p:spPr>
        <p:txBody>
          <a:bodyPr wrap="none" rtlCol="0">
            <a:spAutoFit/>
          </a:bodyPr>
          <a:lstStyle/>
          <a:p>
            <a:r>
              <a:rPr lang="en-US" dirty="0" smtClean="0"/>
              <a:t>M</a:t>
            </a:r>
            <a:endParaRPr lang="en-IN" dirty="0"/>
          </a:p>
        </p:txBody>
      </p:sp>
      <p:sp>
        <p:nvSpPr>
          <p:cNvPr id="18" name="TextBox 17"/>
          <p:cNvSpPr txBox="1"/>
          <p:nvPr/>
        </p:nvSpPr>
        <p:spPr>
          <a:xfrm>
            <a:off x="7286644" y="4929198"/>
            <a:ext cx="381836" cy="369332"/>
          </a:xfrm>
          <a:prstGeom prst="rect">
            <a:avLst/>
          </a:prstGeom>
          <a:noFill/>
        </p:spPr>
        <p:txBody>
          <a:bodyPr wrap="none" rtlCol="0">
            <a:spAutoFit/>
          </a:bodyPr>
          <a:lstStyle/>
          <a:p>
            <a:r>
              <a:rPr lang="en-US" dirty="0" smtClean="0"/>
              <a:t>M</a:t>
            </a:r>
            <a:endParaRPr lang="en-IN" dirty="0"/>
          </a:p>
        </p:txBody>
      </p:sp>
      <p:sp>
        <p:nvSpPr>
          <p:cNvPr id="19" name="TextBox 18"/>
          <p:cNvSpPr txBox="1"/>
          <p:nvPr/>
        </p:nvSpPr>
        <p:spPr>
          <a:xfrm>
            <a:off x="5072066" y="1000108"/>
            <a:ext cx="327334" cy="369332"/>
          </a:xfrm>
          <a:prstGeom prst="rect">
            <a:avLst/>
          </a:prstGeom>
          <a:noFill/>
        </p:spPr>
        <p:txBody>
          <a:bodyPr wrap="none" rtlCol="0">
            <a:spAutoFit/>
          </a:bodyPr>
          <a:lstStyle/>
          <a:p>
            <a:r>
              <a:rPr lang="en-US" dirty="0" smtClean="0"/>
              <a:t>D</a:t>
            </a:r>
            <a:endParaRPr lang="en-IN" dirty="0"/>
          </a:p>
        </p:txBody>
      </p:sp>
      <p:sp>
        <p:nvSpPr>
          <p:cNvPr id="20" name="TextBox 19"/>
          <p:cNvSpPr txBox="1"/>
          <p:nvPr/>
        </p:nvSpPr>
        <p:spPr>
          <a:xfrm>
            <a:off x="3571868" y="1000108"/>
            <a:ext cx="327334" cy="369332"/>
          </a:xfrm>
          <a:prstGeom prst="rect">
            <a:avLst/>
          </a:prstGeom>
          <a:noFill/>
        </p:spPr>
        <p:txBody>
          <a:bodyPr wrap="none" rtlCol="0">
            <a:spAutoFit/>
          </a:bodyPr>
          <a:lstStyle/>
          <a:p>
            <a:r>
              <a:rPr lang="en-US" dirty="0" smtClean="0"/>
              <a:t>D</a:t>
            </a:r>
            <a:endParaRPr lang="en-IN" dirty="0"/>
          </a:p>
        </p:txBody>
      </p:sp>
      <p:sp>
        <p:nvSpPr>
          <p:cNvPr id="21" name="TextBox 20"/>
          <p:cNvSpPr txBox="1"/>
          <p:nvPr/>
        </p:nvSpPr>
        <p:spPr>
          <a:xfrm>
            <a:off x="5715008" y="1500174"/>
            <a:ext cx="327334" cy="369332"/>
          </a:xfrm>
          <a:prstGeom prst="rect">
            <a:avLst/>
          </a:prstGeom>
          <a:noFill/>
        </p:spPr>
        <p:txBody>
          <a:bodyPr wrap="none" rtlCol="0">
            <a:spAutoFit/>
          </a:bodyPr>
          <a:lstStyle/>
          <a:p>
            <a:r>
              <a:rPr lang="en-US" dirty="0" smtClean="0"/>
              <a:t>D</a:t>
            </a:r>
            <a:endParaRPr lang="en-IN" dirty="0"/>
          </a:p>
        </p:txBody>
      </p:sp>
      <p:sp>
        <p:nvSpPr>
          <p:cNvPr id="22" name="TextBox 21"/>
          <p:cNvSpPr txBox="1"/>
          <p:nvPr/>
        </p:nvSpPr>
        <p:spPr>
          <a:xfrm>
            <a:off x="7429520" y="5643578"/>
            <a:ext cx="327334" cy="369332"/>
          </a:xfrm>
          <a:prstGeom prst="rect">
            <a:avLst/>
          </a:prstGeom>
          <a:noFill/>
        </p:spPr>
        <p:txBody>
          <a:bodyPr wrap="none" rtlCol="0">
            <a:spAutoFit/>
          </a:bodyPr>
          <a:lstStyle/>
          <a:p>
            <a:r>
              <a:rPr lang="en-US" dirty="0" smtClean="0"/>
              <a:t>D</a:t>
            </a:r>
            <a:endParaRPr lang="en-IN" dirty="0"/>
          </a:p>
        </p:txBody>
      </p:sp>
      <p:sp>
        <p:nvSpPr>
          <p:cNvPr id="23" name="TextBox 22"/>
          <p:cNvSpPr txBox="1"/>
          <p:nvPr/>
        </p:nvSpPr>
        <p:spPr>
          <a:xfrm>
            <a:off x="7072330" y="4643446"/>
            <a:ext cx="327334" cy="369332"/>
          </a:xfrm>
          <a:prstGeom prst="rect">
            <a:avLst/>
          </a:prstGeom>
          <a:noFill/>
        </p:spPr>
        <p:txBody>
          <a:bodyPr wrap="none" rtlCol="0">
            <a:spAutoFit/>
          </a:bodyPr>
          <a:lstStyle/>
          <a:p>
            <a:r>
              <a:rPr lang="en-US" dirty="0" smtClean="0"/>
              <a:t>D</a:t>
            </a:r>
            <a:endParaRPr lang="en-IN" dirty="0"/>
          </a:p>
        </p:txBody>
      </p:sp>
      <p:sp>
        <p:nvSpPr>
          <p:cNvPr id="24" name="TextBox 23"/>
          <p:cNvSpPr txBox="1"/>
          <p:nvPr/>
        </p:nvSpPr>
        <p:spPr>
          <a:xfrm>
            <a:off x="2928926" y="1428736"/>
            <a:ext cx="327334" cy="369332"/>
          </a:xfrm>
          <a:prstGeom prst="rect">
            <a:avLst/>
          </a:prstGeom>
          <a:noFill/>
        </p:spPr>
        <p:txBody>
          <a:bodyPr wrap="none" rtlCol="0">
            <a:spAutoFit/>
          </a:bodyPr>
          <a:lstStyle/>
          <a:p>
            <a:r>
              <a:rPr lang="en-US" dirty="0" smtClean="0"/>
              <a:t>D</a:t>
            </a:r>
            <a:endParaRPr lang="en-IN" dirty="0"/>
          </a:p>
        </p:txBody>
      </p:sp>
      <p:sp>
        <p:nvSpPr>
          <p:cNvPr id="25" name="TextBox 24"/>
          <p:cNvSpPr txBox="1"/>
          <p:nvPr/>
        </p:nvSpPr>
        <p:spPr>
          <a:xfrm>
            <a:off x="2000232" y="2786058"/>
            <a:ext cx="327334" cy="369332"/>
          </a:xfrm>
          <a:prstGeom prst="rect">
            <a:avLst/>
          </a:prstGeom>
          <a:noFill/>
        </p:spPr>
        <p:txBody>
          <a:bodyPr wrap="none" rtlCol="0">
            <a:spAutoFit/>
          </a:bodyPr>
          <a:lstStyle/>
          <a:p>
            <a:r>
              <a:rPr lang="en-US" dirty="0" smtClean="0"/>
              <a:t>D</a:t>
            </a:r>
            <a:endParaRPr lang="en-IN" dirty="0"/>
          </a:p>
        </p:txBody>
      </p:sp>
      <p:sp>
        <p:nvSpPr>
          <p:cNvPr id="26" name="TextBox 25"/>
          <p:cNvSpPr txBox="1"/>
          <p:nvPr/>
        </p:nvSpPr>
        <p:spPr>
          <a:xfrm>
            <a:off x="1500166" y="4572008"/>
            <a:ext cx="327334" cy="369332"/>
          </a:xfrm>
          <a:prstGeom prst="rect">
            <a:avLst/>
          </a:prstGeom>
          <a:noFill/>
        </p:spPr>
        <p:txBody>
          <a:bodyPr wrap="none" rtlCol="0">
            <a:spAutoFit/>
          </a:bodyPr>
          <a:lstStyle/>
          <a:p>
            <a:r>
              <a:rPr lang="en-US" dirty="0" smtClean="0"/>
              <a:t>D</a:t>
            </a:r>
            <a:endParaRPr lang="en-IN" dirty="0"/>
          </a:p>
        </p:txBody>
      </p:sp>
      <p:sp>
        <p:nvSpPr>
          <p:cNvPr id="27" name="TextBox 26"/>
          <p:cNvSpPr txBox="1"/>
          <p:nvPr/>
        </p:nvSpPr>
        <p:spPr>
          <a:xfrm>
            <a:off x="1785918" y="3143248"/>
            <a:ext cx="381836" cy="369332"/>
          </a:xfrm>
          <a:prstGeom prst="rect">
            <a:avLst/>
          </a:prstGeom>
          <a:noFill/>
        </p:spPr>
        <p:txBody>
          <a:bodyPr wrap="none" rtlCol="0">
            <a:spAutoFit/>
          </a:bodyPr>
          <a:lstStyle/>
          <a:p>
            <a:r>
              <a:rPr lang="en-US" dirty="0" smtClean="0"/>
              <a:t>M</a:t>
            </a:r>
            <a:endParaRPr lang="en-IN" dirty="0"/>
          </a:p>
        </p:txBody>
      </p:sp>
      <p:sp>
        <p:nvSpPr>
          <p:cNvPr id="28" name="TextBox 27"/>
          <p:cNvSpPr txBox="1"/>
          <p:nvPr/>
        </p:nvSpPr>
        <p:spPr>
          <a:xfrm>
            <a:off x="1785918" y="3643314"/>
            <a:ext cx="327334" cy="369332"/>
          </a:xfrm>
          <a:prstGeom prst="rect">
            <a:avLst/>
          </a:prstGeom>
          <a:noFill/>
        </p:spPr>
        <p:txBody>
          <a:bodyPr wrap="none" rtlCol="0">
            <a:spAutoFit/>
          </a:bodyPr>
          <a:lstStyle/>
          <a:p>
            <a:r>
              <a:rPr lang="en-US" dirty="0" smtClean="0"/>
              <a:t>D</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54"/>
            <a:ext cx="8229600" cy="1143000"/>
          </a:xfrm>
        </p:spPr>
        <p:txBody>
          <a:bodyPr>
            <a:noAutofit/>
          </a:bodyPr>
          <a:lstStyle/>
          <a:p>
            <a:r>
              <a:rPr lang="en-US" sz="2800" dirty="0" err="1" smtClean="0"/>
              <a:t>Occlusal</a:t>
            </a:r>
            <a:r>
              <a:rPr lang="en-US" sz="2800" dirty="0" smtClean="0"/>
              <a:t> surfaces = only in premolars &amp; molars</a:t>
            </a:r>
            <a:br>
              <a:rPr lang="en-US" sz="2800" dirty="0" smtClean="0"/>
            </a:br>
            <a:r>
              <a:rPr lang="en-US" sz="2800" dirty="0" err="1" smtClean="0"/>
              <a:t>Incisal</a:t>
            </a:r>
            <a:r>
              <a:rPr lang="en-US" sz="2800" dirty="0" smtClean="0"/>
              <a:t> surfaces = only in incisors &amp; canines</a:t>
            </a:r>
            <a:endParaRPr lang="en-IN" sz="2800" dirty="0"/>
          </a:p>
        </p:txBody>
      </p:sp>
      <p:sp>
        <p:nvSpPr>
          <p:cNvPr id="3" name="Content Placeholder 2"/>
          <p:cNvSpPr>
            <a:spLocks noGrp="1"/>
          </p:cNvSpPr>
          <p:nvPr>
            <p:ph idx="1"/>
          </p:nvPr>
        </p:nvSpPr>
        <p:spPr/>
        <p:txBody>
          <a:bodyPr/>
          <a:lstStyle/>
          <a:p>
            <a:endParaRPr lang="en-IN"/>
          </a:p>
        </p:txBody>
      </p:sp>
      <p:pic>
        <p:nvPicPr>
          <p:cNvPr id="4" name="Picture 2" descr="E:\Users\Dr.Shudhanshu Dixit\Pictures\imagesCAY2IIE8.jpg"/>
          <p:cNvPicPr>
            <a:picLocks noChangeAspect="1" noChangeArrowheads="1"/>
          </p:cNvPicPr>
          <p:nvPr/>
        </p:nvPicPr>
        <p:blipFill>
          <a:blip r:embed="rId2"/>
          <a:srcRect/>
          <a:stretch>
            <a:fillRect/>
          </a:stretch>
        </p:blipFill>
        <p:spPr bwMode="auto">
          <a:xfrm>
            <a:off x="399720" y="1071546"/>
            <a:ext cx="8244246" cy="5516150"/>
          </a:xfrm>
          <a:prstGeom prst="rect">
            <a:avLst/>
          </a:prstGeom>
          <a:noFill/>
        </p:spPr>
      </p:pic>
      <p:sp>
        <p:nvSpPr>
          <p:cNvPr id="5" name="TextBox 4"/>
          <p:cNvSpPr txBox="1"/>
          <p:nvPr/>
        </p:nvSpPr>
        <p:spPr>
          <a:xfrm>
            <a:off x="1285852" y="1785926"/>
            <a:ext cx="373820" cy="523220"/>
          </a:xfrm>
          <a:prstGeom prst="rect">
            <a:avLst/>
          </a:prstGeom>
          <a:noFill/>
        </p:spPr>
        <p:txBody>
          <a:bodyPr wrap="none" rtlCol="0">
            <a:spAutoFit/>
          </a:bodyPr>
          <a:lstStyle/>
          <a:p>
            <a:r>
              <a:rPr lang="en-US" sz="2800" b="1" dirty="0" smtClean="0"/>
              <a:t>o</a:t>
            </a:r>
            <a:endParaRPr lang="en-IN" sz="2800" b="1" dirty="0"/>
          </a:p>
        </p:txBody>
      </p:sp>
      <p:sp>
        <p:nvSpPr>
          <p:cNvPr id="6" name="TextBox 5"/>
          <p:cNvSpPr txBox="1"/>
          <p:nvPr/>
        </p:nvSpPr>
        <p:spPr>
          <a:xfrm>
            <a:off x="2857488" y="5143512"/>
            <a:ext cx="272832" cy="523220"/>
          </a:xfrm>
          <a:prstGeom prst="rect">
            <a:avLst/>
          </a:prstGeom>
          <a:noFill/>
        </p:spPr>
        <p:txBody>
          <a:bodyPr wrap="none" rtlCol="0">
            <a:spAutoFit/>
          </a:bodyPr>
          <a:lstStyle/>
          <a:p>
            <a:r>
              <a:rPr lang="en-US" sz="2800" b="1" dirty="0" smtClean="0"/>
              <a:t>i</a:t>
            </a:r>
            <a:endParaRPr lang="en-IN" sz="2800" b="1" dirty="0"/>
          </a:p>
        </p:txBody>
      </p:sp>
      <p:sp>
        <p:nvSpPr>
          <p:cNvPr id="7" name="TextBox 6"/>
          <p:cNvSpPr txBox="1"/>
          <p:nvPr/>
        </p:nvSpPr>
        <p:spPr>
          <a:xfrm>
            <a:off x="6286512" y="4429132"/>
            <a:ext cx="373820" cy="523220"/>
          </a:xfrm>
          <a:prstGeom prst="rect">
            <a:avLst/>
          </a:prstGeom>
          <a:noFill/>
        </p:spPr>
        <p:txBody>
          <a:bodyPr wrap="none" rtlCol="0">
            <a:spAutoFit/>
          </a:bodyPr>
          <a:lstStyle/>
          <a:p>
            <a:r>
              <a:rPr lang="en-US" sz="2800" b="1" dirty="0" smtClean="0"/>
              <a:t>o</a:t>
            </a:r>
            <a:endParaRPr lang="en-IN" sz="2800" b="1" dirty="0"/>
          </a:p>
        </p:txBody>
      </p:sp>
      <p:sp>
        <p:nvSpPr>
          <p:cNvPr id="8" name="TextBox 7"/>
          <p:cNvSpPr txBox="1"/>
          <p:nvPr/>
        </p:nvSpPr>
        <p:spPr>
          <a:xfrm>
            <a:off x="2428860" y="4643446"/>
            <a:ext cx="373820" cy="523220"/>
          </a:xfrm>
          <a:prstGeom prst="rect">
            <a:avLst/>
          </a:prstGeom>
          <a:noFill/>
        </p:spPr>
        <p:txBody>
          <a:bodyPr wrap="none" rtlCol="0">
            <a:spAutoFit/>
          </a:bodyPr>
          <a:lstStyle/>
          <a:p>
            <a:r>
              <a:rPr lang="en-US" sz="2800" b="1" dirty="0" smtClean="0"/>
              <a:t>o</a:t>
            </a:r>
            <a:endParaRPr lang="en-IN" sz="2800" b="1" dirty="0"/>
          </a:p>
        </p:txBody>
      </p:sp>
      <p:sp>
        <p:nvSpPr>
          <p:cNvPr id="9" name="TextBox 8"/>
          <p:cNvSpPr txBox="1"/>
          <p:nvPr/>
        </p:nvSpPr>
        <p:spPr>
          <a:xfrm>
            <a:off x="1571604" y="3000372"/>
            <a:ext cx="373820" cy="523220"/>
          </a:xfrm>
          <a:prstGeom prst="rect">
            <a:avLst/>
          </a:prstGeom>
          <a:noFill/>
        </p:spPr>
        <p:txBody>
          <a:bodyPr wrap="none" rtlCol="0">
            <a:spAutoFit/>
          </a:bodyPr>
          <a:lstStyle/>
          <a:p>
            <a:r>
              <a:rPr lang="en-US" sz="2800" b="1" dirty="0" smtClean="0"/>
              <a:t>o</a:t>
            </a:r>
            <a:endParaRPr lang="en-IN" sz="2800" b="1" dirty="0"/>
          </a:p>
        </p:txBody>
      </p:sp>
      <p:sp>
        <p:nvSpPr>
          <p:cNvPr id="10" name="TextBox 9"/>
          <p:cNvSpPr txBox="1"/>
          <p:nvPr/>
        </p:nvSpPr>
        <p:spPr>
          <a:xfrm>
            <a:off x="1928794" y="3929066"/>
            <a:ext cx="373820" cy="523220"/>
          </a:xfrm>
          <a:prstGeom prst="rect">
            <a:avLst/>
          </a:prstGeom>
          <a:noFill/>
        </p:spPr>
        <p:txBody>
          <a:bodyPr wrap="none" rtlCol="0">
            <a:spAutoFit/>
          </a:bodyPr>
          <a:lstStyle/>
          <a:p>
            <a:r>
              <a:rPr lang="en-US" sz="2800" b="1" dirty="0" smtClean="0"/>
              <a:t>o</a:t>
            </a:r>
            <a:endParaRPr lang="en-IN" sz="2800" b="1" dirty="0"/>
          </a:p>
        </p:txBody>
      </p:sp>
      <p:sp>
        <p:nvSpPr>
          <p:cNvPr id="11" name="TextBox 10"/>
          <p:cNvSpPr txBox="1"/>
          <p:nvPr/>
        </p:nvSpPr>
        <p:spPr>
          <a:xfrm>
            <a:off x="6500826" y="3643314"/>
            <a:ext cx="373820" cy="523220"/>
          </a:xfrm>
          <a:prstGeom prst="rect">
            <a:avLst/>
          </a:prstGeom>
          <a:noFill/>
        </p:spPr>
        <p:txBody>
          <a:bodyPr wrap="none" rtlCol="0">
            <a:spAutoFit/>
          </a:bodyPr>
          <a:lstStyle/>
          <a:p>
            <a:r>
              <a:rPr lang="en-US" sz="2800" b="1" dirty="0" smtClean="0"/>
              <a:t>o</a:t>
            </a:r>
            <a:endParaRPr lang="en-IN" sz="2800" b="1" dirty="0"/>
          </a:p>
        </p:txBody>
      </p:sp>
      <p:sp>
        <p:nvSpPr>
          <p:cNvPr id="12" name="TextBox 11"/>
          <p:cNvSpPr txBox="1"/>
          <p:nvPr/>
        </p:nvSpPr>
        <p:spPr>
          <a:xfrm>
            <a:off x="6786578" y="2643182"/>
            <a:ext cx="373820" cy="523220"/>
          </a:xfrm>
          <a:prstGeom prst="rect">
            <a:avLst/>
          </a:prstGeom>
          <a:noFill/>
        </p:spPr>
        <p:txBody>
          <a:bodyPr wrap="none" rtlCol="0">
            <a:spAutoFit/>
          </a:bodyPr>
          <a:lstStyle/>
          <a:p>
            <a:r>
              <a:rPr lang="en-US" sz="2800" b="1" dirty="0" smtClean="0"/>
              <a:t>o</a:t>
            </a:r>
            <a:endParaRPr lang="en-IN" sz="2800" b="1" dirty="0"/>
          </a:p>
        </p:txBody>
      </p:sp>
      <p:sp>
        <p:nvSpPr>
          <p:cNvPr id="13" name="TextBox 12"/>
          <p:cNvSpPr txBox="1"/>
          <p:nvPr/>
        </p:nvSpPr>
        <p:spPr>
          <a:xfrm>
            <a:off x="7215206" y="1571612"/>
            <a:ext cx="373820" cy="523220"/>
          </a:xfrm>
          <a:prstGeom prst="rect">
            <a:avLst/>
          </a:prstGeom>
          <a:noFill/>
        </p:spPr>
        <p:txBody>
          <a:bodyPr wrap="none" rtlCol="0">
            <a:spAutoFit/>
          </a:bodyPr>
          <a:lstStyle/>
          <a:p>
            <a:r>
              <a:rPr lang="en-US" sz="2800" b="1" dirty="0" smtClean="0"/>
              <a:t>o</a:t>
            </a:r>
            <a:endParaRPr lang="en-IN" sz="2800" b="1" dirty="0"/>
          </a:p>
        </p:txBody>
      </p:sp>
      <p:sp>
        <p:nvSpPr>
          <p:cNvPr id="14" name="TextBox 13"/>
          <p:cNvSpPr txBox="1"/>
          <p:nvPr/>
        </p:nvSpPr>
        <p:spPr>
          <a:xfrm>
            <a:off x="4214810" y="5643578"/>
            <a:ext cx="272832" cy="523220"/>
          </a:xfrm>
          <a:prstGeom prst="rect">
            <a:avLst/>
          </a:prstGeom>
          <a:noFill/>
        </p:spPr>
        <p:txBody>
          <a:bodyPr wrap="none" rtlCol="0">
            <a:spAutoFit/>
          </a:bodyPr>
          <a:lstStyle/>
          <a:p>
            <a:r>
              <a:rPr lang="en-US" sz="2800" b="1" dirty="0" smtClean="0"/>
              <a:t>i</a:t>
            </a:r>
            <a:endParaRPr lang="en-IN" sz="2800" b="1" dirty="0"/>
          </a:p>
        </p:txBody>
      </p:sp>
      <p:sp>
        <p:nvSpPr>
          <p:cNvPr id="15" name="TextBox 14"/>
          <p:cNvSpPr txBox="1"/>
          <p:nvPr/>
        </p:nvSpPr>
        <p:spPr>
          <a:xfrm>
            <a:off x="3571868" y="5572140"/>
            <a:ext cx="272832" cy="523220"/>
          </a:xfrm>
          <a:prstGeom prst="rect">
            <a:avLst/>
          </a:prstGeom>
          <a:noFill/>
        </p:spPr>
        <p:txBody>
          <a:bodyPr wrap="none" rtlCol="0">
            <a:spAutoFit/>
          </a:bodyPr>
          <a:lstStyle/>
          <a:p>
            <a:r>
              <a:rPr lang="en-US" sz="2800" b="1" dirty="0" smtClean="0"/>
              <a:t>i</a:t>
            </a:r>
            <a:endParaRPr lang="en-IN" sz="2800" b="1" dirty="0"/>
          </a:p>
        </p:txBody>
      </p:sp>
      <p:sp>
        <p:nvSpPr>
          <p:cNvPr id="16" name="TextBox 15"/>
          <p:cNvSpPr txBox="1"/>
          <p:nvPr/>
        </p:nvSpPr>
        <p:spPr>
          <a:xfrm>
            <a:off x="4857752" y="5643578"/>
            <a:ext cx="272832" cy="523220"/>
          </a:xfrm>
          <a:prstGeom prst="rect">
            <a:avLst/>
          </a:prstGeom>
          <a:noFill/>
        </p:spPr>
        <p:txBody>
          <a:bodyPr wrap="none" rtlCol="0">
            <a:spAutoFit/>
          </a:bodyPr>
          <a:lstStyle/>
          <a:p>
            <a:r>
              <a:rPr lang="en-US" sz="2800" b="1" dirty="0" smtClean="0"/>
              <a:t>i</a:t>
            </a:r>
            <a:endParaRPr lang="en-IN" sz="2800" b="1" dirty="0"/>
          </a:p>
        </p:txBody>
      </p:sp>
      <p:sp>
        <p:nvSpPr>
          <p:cNvPr id="17" name="TextBox 16"/>
          <p:cNvSpPr txBox="1"/>
          <p:nvPr/>
        </p:nvSpPr>
        <p:spPr>
          <a:xfrm>
            <a:off x="5500694" y="5500702"/>
            <a:ext cx="272832" cy="523220"/>
          </a:xfrm>
          <a:prstGeom prst="rect">
            <a:avLst/>
          </a:prstGeom>
          <a:noFill/>
        </p:spPr>
        <p:txBody>
          <a:bodyPr wrap="none" rtlCol="0">
            <a:spAutoFit/>
          </a:bodyPr>
          <a:lstStyle/>
          <a:p>
            <a:r>
              <a:rPr lang="en-US" sz="2800" b="1" dirty="0" smtClean="0"/>
              <a:t>i</a:t>
            </a:r>
            <a:endParaRPr lang="en-IN" sz="2800" b="1" dirty="0"/>
          </a:p>
        </p:txBody>
      </p:sp>
      <p:sp>
        <p:nvSpPr>
          <p:cNvPr id="18" name="TextBox 17"/>
          <p:cNvSpPr txBox="1"/>
          <p:nvPr/>
        </p:nvSpPr>
        <p:spPr>
          <a:xfrm>
            <a:off x="6072198" y="5000636"/>
            <a:ext cx="272832" cy="523220"/>
          </a:xfrm>
          <a:prstGeom prst="rect">
            <a:avLst/>
          </a:prstGeom>
          <a:noFill/>
        </p:spPr>
        <p:txBody>
          <a:bodyPr wrap="none" rtlCol="0">
            <a:spAutoFit/>
          </a:bodyPr>
          <a:lstStyle/>
          <a:p>
            <a:r>
              <a:rPr lang="en-US" sz="2800" b="1" dirty="0" smtClean="0"/>
              <a:t>i</a:t>
            </a:r>
            <a:endParaRPr lang="en-IN"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Distal + </a:t>
            </a:r>
            <a:r>
              <a:rPr lang="en-US" dirty="0" err="1" smtClean="0"/>
              <a:t>Mesial</a:t>
            </a:r>
            <a:r>
              <a:rPr lang="en-US" dirty="0" smtClean="0"/>
              <a:t> = Proximal surfaces</a:t>
            </a:r>
          </a:p>
          <a:p>
            <a:endParaRPr lang="en-US" dirty="0" smtClean="0"/>
          </a:p>
          <a:p>
            <a:r>
              <a:rPr lang="en-US" dirty="0" smtClean="0"/>
              <a:t>Labial + </a:t>
            </a:r>
            <a:r>
              <a:rPr lang="en-US" dirty="0" err="1" smtClean="0"/>
              <a:t>Buccal</a:t>
            </a:r>
            <a:r>
              <a:rPr lang="en-US" dirty="0" smtClean="0"/>
              <a:t> = Facial surfaces</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42" y="-428652"/>
            <a:ext cx="8229600" cy="1371600"/>
          </a:xfrm>
        </p:spPr>
        <p:txBody>
          <a:bodyPr/>
          <a:lstStyle/>
          <a:p>
            <a:r>
              <a:rPr lang="en-US" sz="4000" dirty="0" smtClean="0">
                <a:solidFill>
                  <a:schemeClr val="accent2">
                    <a:lumMod val="60000"/>
                    <a:lumOff val="40000"/>
                  </a:schemeClr>
                </a:solidFill>
              </a:rPr>
              <a:t>Anatomical landmarks</a:t>
            </a:r>
            <a:endParaRPr lang="en-IN" sz="4000" dirty="0"/>
          </a:p>
        </p:txBody>
      </p:sp>
      <p:pic>
        <p:nvPicPr>
          <p:cNvPr id="1026" name="Picture 2" descr="E:\Users\Dr.Shudhanshu Dixit\Desktop\molar\20161023_191314.jpg"/>
          <p:cNvPicPr>
            <a:picLocks noGrp="1" noChangeAspect="1" noChangeArrowheads="1"/>
          </p:cNvPicPr>
          <p:nvPr>
            <p:ph idx="1"/>
          </p:nvPr>
        </p:nvPicPr>
        <p:blipFill>
          <a:blip r:embed="rId2" cstate="print">
            <a:lum bright="10000" contrast="20000"/>
          </a:blip>
          <a:srcRect l="20703" t="15410" r="25066" b="9604"/>
          <a:stretch>
            <a:fillRect/>
          </a:stretch>
        </p:blipFill>
        <p:spPr bwMode="auto">
          <a:xfrm>
            <a:off x="-1" y="571505"/>
            <a:ext cx="9144001" cy="6286495"/>
          </a:xfrm>
          <a:prstGeom prst="rect">
            <a:avLst/>
          </a:prstGeom>
          <a:noFill/>
        </p:spPr>
      </p:pic>
      <p:sp>
        <p:nvSpPr>
          <p:cNvPr id="5" name="TextBox 4"/>
          <p:cNvSpPr txBox="1"/>
          <p:nvPr/>
        </p:nvSpPr>
        <p:spPr>
          <a:xfrm>
            <a:off x="5170083" y="6000768"/>
            <a:ext cx="830677" cy="369332"/>
          </a:xfrm>
          <a:prstGeom prst="rect">
            <a:avLst/>
          </a:prstGeom>
          <a:solidFill>
            <a:schemeClr val="tx2">
              <a:lumMod val="90000"/>
            </a:schemeClr>
          </a:solidFill>
          <a:ln w="19050">
            <a:solidFill>
              <a:schemeClr val="tx2">
                <a:lumMod val="50000"/>
              </a:schemeClr>
            </a:solidFill>
          </a:ln>
        </p:spPr>
        <p:txBody>
          <a:bodyPr wrap="none" rtlCol="0">
            <a:spAutoFit/>
          </a:bodyPr>
          <a:lstStyle/>
          <a:p>
            <a:r>
              <a:rPr lang="en-US" dirty="0" err="1" smtClean="0">
                <a:solidFill>
                  <a:schemeClr val="bg2">
                    <a:lumMod val="75000"/>
                    <a:lumOff val="25000"/>
                  </a:schemeClr>
                </a:solidFill>
              </a:rPr>
              <a:t>Sulcus</a:t>
            </a:r>
            <a:endParaRPr lang="en-IN" dirty="0">
              <a:solidFill>
                <a:schemeClr val="bg2">
                  <a:lumMod val="75000"/>
                  <a:lumOff val="25000"/>
                </a:schemeClr>
              </a:solidFill>
            </a:endParaRPr>
          </a:p>
        </p:txBody>
      </p:sp>
      <p:cxnSp>
        <p:nvCxnSpPr>
          <p:cNvPr id="6" name="Straight Connector 5"/>
          <p:cNvCxnSpPr/>
          <p:nvPr/>
        </p:nvCxnSpPr>
        <p:spPr bwMode="auto">
          <a:xfrm rot="5400000">
            <a:off x="4499768" y="5857098"/>
            <a:ext cx="714380" cy="1588"/>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7" name="Straight Connector 6"/>
          <p:cNvCxnSpPr/>
          <p:nvPr/>
        </p:nvCxnSpPr>
        <p:spPr bwMode="auto">
          <a:xfrm rot="10800000">
            <a:off x="4857752" y="6215082"/>
            <a:ext cx="285752" cy="1588"/>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sp>
        <p:nvSpPr>
          <p:cNvPr id="8" name="Rectangle 7"/>
          <p:cNvSpPr/>
          <p:nvPr/>
        </p:nvSpPr>
        <p:spPr>
          <a:xfrm>
            <a:off x="7000924" y="5500702"/>
            <a:ext cx="2214546" cy="1323439"/>
          </a:xfrm>
          <a:prstGeom prst="rect">
            <a:avLst/>
          </a:prstGeom>
        </p:spPr>
        <p:txBody>
          <a:bodyPr wrap="square">
            <a:spAutoFit/>
          </a:bodyPr>
          <a:lstStyle/>
          <a:p>
            <a:r>
              <a:rPr lang="en-US" sz="1600" b="1" dirty="0" smtClean="0">
                <a:solidFill>
                  <a:schemeClr val="bg2"/>
                </a:solidFill>
              </a:rPr>
              <a:t>Landmarks on root</a:t>
            </a:r>
          </a:p>
          <a:p>
            <a:r>
              <a:rPr lang="en-US" sz="1600" dirty="0" smtClean="0">
                <a:solidFill>
                  <a:schemeClr val="bg1"/>
                </a:solidFill>
              </a:rPr>
              <a:t>Root trunk </a:t>
            </a:r>
          </a:p>
          <a:p>
            <a:r>
              <a:rPr lang="en-US" sz="1600" dirty="0" err="1" smtClean="0">
                <a:solidFill>
                  <a:schemeClr val="bg1"/>
                </a:solidFill>
              </a:rPr>
              <a:t>Furcation</a:t>
            </a:r>
            <a:endParaRPr lang="en-US" sz="1600" dirty="0" smtClean="0">
              <a:solidFill>
                <a:schemeClr val="bg1"/>
              </a:solidFill>
            </a:endParaRPr>
          </a:p>
          <a:p>
            <a:r>
              <a:rPr lang="en-US" sz="1600" dirty="0" smtClean="0">
                <a:solidFill>
                  <a:schemeClr val="bg1"/>
                </a:solidFill>
              </a:rPr>
              <a:t>Apex of root</a:t>
            </a:r>
          </a:p>
          <a:p>
            <a:r>
              <a:rPr lang="en-US" sz="1600" dirty="0" smtClean="0">
                <a:solidFill>
                  <a:schemeClr val="bg1"/>
                </a:solidFill>
              </a:rPr>
              <a:t>Apical foramen</a:t>
            </a:r>
            <a:endParaRPr lang="en-IN" sz="16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62"/>
            <a:ext cx="8229600" cy="1371600"/>
          </a:xfrm>
        </p:spPr>
        <p:txBody>
          <a:bodyPr/>
          <a:lstStyle/>
          <a:p>
            <a:r>
              <a:rPr lang="en-US" dirty="0" smtClean="0">
                <a:solidFill>
                  <a:schemeClr val="accent2">
                    <a:lumMod val="60000"/>
                    <a:lumOff val="40000"/>
                  </a:schemeClr>
                </a:solidFill>
              </a:rPr>
              <a:t>Elevations </a:t>
            </a:r>
            <a:endParaRPr lang="en-IN" dirty="0">
              <a:solidFill>
                <a:schemeClr val="accent2">
                  <a:lumMod val="60000"/>
                  <a:lumOff val="40000"/>
                </a:schemeClr>
              </a:solidFill>
            </a:endParaRPr>
          </a:p>
        </p:txBody>
      </p:sp>
      <p:sp>
        <p:nvSpPr>
          <p:cNvPr id="3" name="Content Placeholder 2"/>
          <p:cNvSpPr>
            <a:spLocks noGrp="1"/>
          </p:cNvSpPr>
          <p:nvPr>
            <p:ph idx="1"/>
          </p:nvPr>
        </p:nvSpPr>
        <p:spPr/>
        <p:txBody>
          <a:bodyPr/>
          <a:lstStyle/>
          <a:p>
            <a:pPr>
              <a:buNone/>
            </a:pPr>
            <a:r>
              <a:rPr lang="en-US" dirty="0" smtClean="0"/>
              <a:t>Cusp</a:t>
            </a:r>
          </a:p>
          <a:p>
            <a:endParaRPr lang="en-US" dirty="0" smtClean="0"/>
          </a:p>
          <a:p>
            <a:r>
              <a:rPr lang="en-US" dirty="0" smtClean="0"/>
              <a:t>An elevation on the crown portion of tooth making up a divisional part of </a:t>
            </a:r>
            <a:r>
              <a:rPr lang="en-US" dirty="0" err="1" smtClean="0"/>
              <a:t>occlusal</a:t>
            </a:r>
            <a:r>
              <a:rPr lang="en-US" dirty="0" smtClean="0"/>
              <a:t> surface</a:t>
            </a:r>
          </a:p>
          <a:p>
            <a:endParaRPr lang="en-US" dirty="0" smtClean="0"/>
          </a:p>
          <a:p>
            <a:r>
              <a:rPr lang="en-US" dirty="0" smtClean="0"/>
              <a:t>Canines &amp; posterior teeth</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56" y="1714488"/>
            <a:ext cx="5000660" cy="4114800"/>
          </a:xfrm>
        </p:spPr>
        <p:txBody>
          <a:bodyPr/>
          <a:lstStyle/>
          <a:p>
            <a:r>
              <a:rPr lang="en-US" dirty="0" smtClean="0"/>
              <a:t>Canine – </a:t>
            </a:r>
            <a:r>
              <a:rPr lang="en-US" dirty="0" err="1" smtClean="0"/>
              <a:t>cuspid</a:t>
            </a:r>
            <a:r>
              <a:rPr lang="en-US" dirty="0" smtClean="0"/>
              <a:t> (single cusp)</a:t>
            </a:r>
          </a:p>
          <a:p>
            <a:endParaRPr lang="en-US" dirty="0" smtClean="0"/>
          </a:p>
          <a:p>
            <a:r>
              <a:rPr lang="en-US" dirty="0" smtClean="0"/>
              <a:t>Premolars – bicuspids (double cusp)</a:t>
            </a:r>
            <a:endParaRPr lang="en-IN" dirty="0"/>
          </a:p>
        </p:txBody>
      </p:sp>
      <p:pic>
        <p:nvPicPr>
          <p:cNvPr id="4" name="Picture 3"/>
          <p:cNvPicPr>
            <a:picLocks noChangeAspect="1" noChangeArrowheads="1"/>
          </p:cNvPicPr>
          <p:nvPr/>
        </p:nvPicPr>
        <p:blipFill>
          <a:blip r:embed="rId2"/>
          <a:srcRect l="16974" t="4166" r="18450" b="4166"/>
          <a:stretch>
            <a:fillRect/>
          </a:stretch>
        </p:blipFill>
        <p:spPr bwMode="auto">
          <a:xfrm>
            <a:off x="0" y="0"/>
            <a:ext cx="1849208" cy="5072075"/>
          </a:xfrm>
          <a:prstGeom prst="rect">
            <a:avLst/>
          </a:prstGeom>
          <a:ln>
            <a:noFill/>
          </a:ln>
          <a:effectLst>
            <a:softEdge rad="112500"/>
          </a:effectLst>
        </p:spPr>
      </p:pic>
      <p:pic>
        <p:nvPicPr>
          <p:cNvPr id="5" name="Picture 2"/>
          <p:cNvPicPr>
            <a:picLocks noChangeAspect="1" noChangeArrowheads="1"/>
          </p:cNvPicPr>
          <p:nvPr/>
        </p:nvPicPr>
        <p:blipFill>
          <a:blip r:embed="rId3"/>
          <a:srcRect l="71510" t="6061" r="59" b="6060"/>
          <a:stretch>
            <a:fillRect/>
          </a:stretch>
        </p:blipFill>
        <p:spPr bwMode="auto">
          <a:xfrm>
            <a:off x="6786546" y="0"/>
            <a:ext cx="2357454" cy="4857784"/>
          </a:xfrm>
          <a:prstGeom prst="rect">
            <a:avLst/>
          </a:prstGeom>
          <a:ln>
            <a:noFill/>
          </a:ln>
          <a:effectLst>
            <a:softEdge rad="112500"/>
          </a:effectLst>
        </p:spPr>
      </p:pic>
      <p:sp>
        <p:nvSpPr>
          <p:cNvPr id="6" name="TextBox 5"/>
          <p:cNvSpPr txBox="1"/>
          <p:nvPr/>
        </p:nvSpPr>
        <p:spPr>
          <a:xfrm>
            <a:off x="714348" y="4572008"/>
            <a:ext cx="311304" cy="369332"/>
          </a:xfrm>
          <a:prstGeom prst="rect">
            <a:avLst/>
          </a:prstGeom>
          <a:noFill/>
        </p:spPr>
        <p:txBody>
          <a:bodyPr wrap="none" rtlCol="0">
            <a:spAutoFit/>
          </a:bodyPr>
          <a:lstStyle/>
          <a:p>
            <a:r>
              <a:rPr lang="en-US" dirty="0" smtClean="0">
                <a:solidFill>
                  <a:schemeClr val="bg2"/>
                </a:solidFill>
              </a:rPr>
              <a:t>1</a:t>
            </a:r>
            <a:endParaRPr lang="en-IN" dirty="0">
              <a:solidFill>
                <a:schemeClr val="bg2"/>
              </a:solidFill>
            </a:endParaRPr>
          </a:p>
        </p:txBody>
      </p:sp>
      <p:sp>
        <p:nvSpPr>
          <p:cNvPr id="7" name="TextBox 6"/>
          <p:cNvSpPr txBox="1"/>
          <p:nvPr/>
        </p:nvSpPr>
        <p:spPr>
          <a:xfrm>
            <a:off x="7143768" y="4357694"/>
            <a:ext cx="311304" cy="369332"/>
          </a:xfrm>
          <a:prstGeom prst="rect">
            <a:avLst/>
          </a:prstGeom>
          <a:noFill/>
        </p:spPr>
        <p:txBody>
          <a:bodyPr wrap="none" rtlCol="0">
            <a:spAutoFit/>
          </a:bodyPr>
          <a:lstStyle/>
          <a:p>
            <a:r>
              <a:rPr lang="en-US" dirty="0" smtClean="0">
                <a:solidFill>
                  <a:schemeClr val="bg2"/>
                </a:solidFill>
              </a:rPr>
              <a:t>1</a:t>
            </a:r>
            <a:endParaRPr lang="en-IN" dirty="0">
              <a:solidFill>
                <a:schemeClr val="bg2"/>
              </a:solidFill>
            </a:endParaRPr>
          </a:p>
        </p:txBody>
      </p:sp>
      <p:sp>
        <p:nvSpPr>
          <p:cNvPr id="8" name="TextBox 7"/>
          <p:cNvSpPr txBox="1"/>
          <p:nvPr/>
        </p:nvSpPr>
        <p:spPr>
          <a:xfrm>
            <a:off x="8332662" y="4202676"/>
            <a:ext cx="311304" cy="369332"/>
          </a:xfrm>
          <a:prstGeom prst="rect">
            <a:avLst/>
          </a:prstGeom>
          <a:noFill/>
        </p:spPr>
        <p:txBody>
          <a:bodyPr wrap="none" rtlCol="0">
            <a:spAutoFit/>
          </a:bodyPr>
          <a:lstStyle/>
          <a:p>
            <a:r>
              <a:rPr lang="en-US" dirty="0" smtClean="0">
                <a:solidFill>
                  <a:schemeClr val="bg2"/>
                </a:solidFill>
              </a:rPr>
              <a:t>2</a:t>
            </a:r>
            <a:endParaRPr lang="en-IN"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585" y="-142900"/>
            <a:ext cx="5808133" cy="1371600"/>
          </a:xfrm>
        </p:spPr>
        <p:txBody>
          <a:bodyPr/>
          <a:lstStyle/>
          <a:p>
            <a:pPr eaLnBrk="1" hangingPunct="1">
              <a:defRPr/>
            </a:pPr>
            <a:r>
              <a:rPr lang="en-US" sz="3600" dirty="0" smtClean="0"/>
              <a:t>Cusp of </a:t>
            </a:r>
            <a:r>
              <a:rPr lang="en-US" sz="3600" dirty="0" err="1" smtClean="0"/>
              <a:t>Carabelli</a:t>
            </a:r>
            <a:r>
              <a:rPr lang="en-US" sz="3600" dirty="0" smtClean="0"/>
              <a:t> – 5</a:t>
            </a:r>
            <a:r>
              <a:rPr lang="en-US" sz="3600" baseline="30000" dirty="0" smtClean="0"/>
              <a:t>th</a:t>
            </a:r>
            <a:r>
              <a:rPr lang="en-US" sz="3600" dirty="0" smtClean="0"/>
              <a:t> cusp</a:t>
            </a:r>
            <a:endParaRPr lang="en-IN" sz="3600" dirty="0"/>
          </a:p>
        </p:txBody>
      </p:sp>
      <p:sp>
        <p:nvSpPr>
          <p:cNvPr id="6" name="Slide Number Placeholder 5"/>
          <p:cNvSpPr>
            <a:spLocks noGrp="1"/>
          </p:cNvSpPr>
          <p:nvPr>
            <p:ph type="sldNum" sz="quarter" idx="12"/>
          </p:nvPr>
        </p:nvSpPr>
        <p:spPr/>
        <p:txBody>
          <a:bodyPr/>
          <a:lstStyle/>
          <a:p>
            <a:pPr>
              <a:defRPr/>
            </a:pPr>
            <a:fld id="{C6095667-2962-4DBE-B0E7-F0B994E17A98}" type="slidenum">
              <a:rPr lang="en-US"/>
              <a:pPr>
                <a:defRPr/>
              </a:pPr>
              <a:t>26</a:t>
            </a:fld>
            <a:endParaRPr lang="en-US"/>
          </a:p>
        </p:txBody>
      </p:sp>
      <p:pic>
        <p:nvPicPr>
          <p:cNvPr id="7" name="Picture 4" descr="J:\sidh\Carabelli.jpg"/>
          <p:cNvPicPr>
            <a:picLocks noGrp="1" noChangeAspect="1" noChangeArrowheads="1"/>
          </p:cNvPicPr>
          <p:nvPr>
            <p:ph idx="1"/>
          </p:nvPr>
        </p:nvPicPr>
        <p:blipFill>
          <a:blip r:embed="rId2"/>
          <a:srcRect b="11507"/>
          <a:stretch>
            <a:fillRect/>
          </a:stretch>
        </p:blipFill>
        <p:spPr>
          <a:xfrm>
            <a:off x="114384" y="152400"/>
            <a:ext cx="2832017" cy="2819400"/>
          </a:xfrm>
          <a:prstGeom prst="roundRect">
            <a:avLst/>
          </a:prstGeom>
          <a:ln w="57150">
            <a:solidFill>
              <a:schemeClr val="bg1"/>
            </a:solidFill>
            <a:prstDash val="sysDash"/>
          </a:ln>
        </p:spPr>
      </p:pic>
      <p:pic>
        <p:nvPicPr>
          <p:cNvPr id="8" name="Picture 2" descr="E:\Users\rohit\Desktop\101MSDCF\DSC00920.JPG"/>
          <p:cNvPicPr>
            <a:picLocks noChangeAspect="1" noChangeArrowheads="1"/>
          </p:cNvPicPr>
          <p:nvPr/>
        </p:nvPicPr>
        <p:blipFill>
          <a:blip r:embed="rId3">
            <a:lum bright="-20000" contrast="-10000"/>
          </a:blip>
          <a:srcRect l="38214" t="27366" r="38342" b="45924"/>
          <a:stretch>
            <a:fillRect/>
          </a:stretch>
        </p:blipFill>
        <p:spPr bwMode="auto">
          <a:xfrm>
            <a:off x="5384800" y="3200401"/>
            <a:ext cx="3217333" cy="3418417"/>
          </a:xfrm>
          <a:prstGeom prst="ellipse">
            <a:avLst/>
          </a:prstGeom>
          <a:noFill/>
          <a:ln w="38100">
            <a:solidFill>
              <a:schemeClr val="accent2">
                <a:lumMod val="60000"/>
                <a:lumOff val="40000"/>
              </a:schemeClr>
            </a:solidFill>
          </a:ln>
        </p:spPr>
      </p:pic>
      <p:pic>
        <p:nvPicPr>
          <p:cNvPr id="9" name="Picture 3" descr="E:\Users\rohit\Desktop\DSC00933.JPG"/>
          <p:cNvPicPr>
            <a:picLocks noChangeAspect="1" noChangeArrowheads="1"/>
          </p:cNvPicPr>
          <p:nvPr/>
        </p:nvPicPr>
        <p:blipFill>
          <a:blip r:embed="rId4"/>
          <a:srcRect l="5555" t="12140" r="72222" b="55761"/>
          <a:stretch>
            <a:fillRect/>
          </a:stretch>
        </p:blipFill>
        <p:spPr bwMode="auto">
          <a:xfrm>
            <a:off x="270933" y="3581400"/>
            <a:ext cx="2099733" cy="2667000"/>
          </a:xfrm>
          <a:prstGeom prst="rect">
            <a:avLst/>
          </a:prstGeom>
          <a:noFill/>
          <a:ln w="38100">
            <a:solidFill>
              <a:schemeClr val="accent2">
                <a:lumMod val="60000"/>
                <a:lumOff val="40000"/>
              </a:schemeClr>
            </a:solidFill>
          </a:ln>
        </p:spPr>
      </p:pic>
      <p:cxnSp>
        <p:nvCxnSpPr>
          <p:cNvPr id="10" name="Straight Arrow Connector 9"/>
          <p:cNvCxnSpPr/>
          <p:nvPr/>
        </p:nvCxnSpPr>
        <p:spPr>
          <a:xfrm rot="10800000" flipV="1">
            <a:off x="2032000" y="4953000"/>
            <a:ext cx="677333"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10800000" flipV="1">
            <a:off x="7552267" y="5638800"/>
            <a:ext cx="1151467"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2989823" y="1000108"/>
            <a:ext cx="6011333" cy="1477328"/>
          </a:xfrm>
          <a:prstGeom prst="rect">
            <a:avLst/>
          </a:prstGeom>
        </p:spPr>
        <p:txBody>
          <a:bodyPr>
            <a:spAutoFit/>
          </a:bodyPr>
          <a:lstStyle/>
          <a:p>
            <a:pPr marL="273050" indent="-273050" eaLnBrk="0" hangingPunct="0">
              <a:spcBef>
                <a:spcPts val="600"/>
              </a:spcBef>
              <a:buClr>
                <a:schemeClr val="accent2"/>
              </a:buClr>
              <a:buSzPct val="85000"/>
              <a:buFont typeface="Wingdings 2" pitchFamily="18" charset="2"/>
              <a:buNone/>
              <a:defRPr/>
            </a:pPr>
            <a:r>
              <a:rPr lang="en-IN" sz="2000" dirty="0">
                <a:solidFill>
                  <a:schemeClr val="accent2">
                    <a:lumMod val="60000"/>
                    <a:lumOff val="40000"/>
                  </a:schemeClr>
                </a:solidFill>
              </a:rPr>
              <a:t>	A pit, bump or cusp on the </a:t>
            </a:r>
            <a:r>
              <a:rPr lang="en-IN" sz="2000" u="sng" dirty="0" err="1">
                <a:solidFill>
                  <a:schemeClr val="accent2">
                    <a:lumMod val="60000"/>
                    <a:lumOff val="40000"/>
                  </a:schemeClr>
                </a:solidFill>
              </a:rPr>
              <a:t>mesiolingual</a:t>
            </a:r>
            <a:r>
              <a:rPr lang="en-IN" sz="2000" dirty="0">
                <a:solidFill>
                  <a:schemeClr val="accent2">
                    <a:lumMod val="60000"/>
                    <a:lumOff val="40000"/>
                  </a:schemeClr>
                </a:solidFill>
              </a:rPr>
              <a:t> side of permanent maxillary molars</a:t>
            </a:r>
            <a:r>
              <a:rPr lang="en-IN" sz="2000" dirty="0" smtClean="0">
                <a:solidFill>
                  <a:schemeClr val="accent2">
                    <a:lumMod val="60000"/>
                    <a:lumOff val="40000"/>
                  </a:schemeClr>
                </a:solidFill>
              </a:rPr>
              <a:t>.</a:t>
            </a:r>
          </a:p>
          <a:p>
            <a:pPr marL="273050" indent="-273050" eaLnBrk="0" hangingPunct="0">
              <a:spcBef>
                <a:spcPts val="600"/>
              </a:spcBef>
              <a:buClr>
                <a:schemeClr val="accent2"/>
              </a:buClr>
              <a:buSzPct val="85000"/>
              <a:buFont typeface="Wingdings 2" pitchFamily="18" charset="2"/>
              <a:buNone/>
              <a:defRPr/>
            </a:pPr>
            <a:endParaRPr lang="en-US" sz="2000" dirty="0" smtClean="0">
              <a:solidFill>
                <a:schemeClr val="accent2">
                  <a:lumMod val="60000"/>
                  <a:lumOff val="40000"/>
                </a:schemeClr>
              </a:solidFill>
            </a:endParaRPr>
          </a:p>
          <a:p>
            <a:pPr marL="273050" indent="-273050" eaLnBrk="0" hangingPunct="0">
              <a:spcBef>
                <a:spcPts val="600"/>
              </a:spcBef>
              <a:buClr>
                <a:schemeClr val="accent2"/>
              </a:buClr>
              <a:buSzPct val="85000"/>
              <a:buFont typeface="Wingdings 2" pitchFamily="18" charset="2"/>
              <a:buNone/>
              <a:defRPr/>
            </a:pPr>
            <a:r>
              <a:rPr lang="en-US" sz="2000" dirty="0" smtClean="0">
                <a:solidFill>
                  <a:schemeClr val="accent2">
                    <a:lumMod val="60000"/>
                    <a:lumOff val="40000"/>
                  </a:schemeClr>
                </a:solidFill>
              </a:rPr>
              <a:t>	2-3 mm above the </a:t>
            </a:r>
            <a:r>
              <a:rPr lang="en-US" sz="2000" dirty="0" err="1" smtClean="0">
                <a:solidFill>
                  <a:schemeClr val="accent2">
                    <a:lumMod val="60000"/>
                    <a:lumOff val="40000"/>
                  </a:schemeClr>
                </a:solidFill>
              </a:rPr>
              <a:t>occlusal</a:t>
            </a:r>
            <a:r>
              <a:rPr lang="en-US" sz="2000" dirty="0" smtClean="0">
                <a:solidFill>
                  <a:schemeClr val="accent2">
                    <a:lumMod val="60000"/>
                    <a:lumOff val="40000"/>
                  </a:schemeClr>
                </a:solidFill>
              </a:rPr>
              <a:t> level</a:t>
            </a:r>
            <a:endParaRPr lang="en-US" sz="1600" dirty="0">
              <a:solidFill>
                <a:schemeClr val="accent2">
                  <a:lumMod val="60000"/>
                  <a:lumOff val="40000"/>
                </a:schemeClr>
              </a:solidFill>
            </a:endParaRPr>
          </a:p>
        </p:txBody>
      </p:sp>
      <p:pic>
        <p:nvPicPr>
          <p:cNvPr id="17418" name="Picture 2" descr="E:\Users\Dr.Shudhanshu Dixit\1st molar\a0101091_547541061144d.jpg"/>
          <p:cNvPicPr>
            <a:picLocks noChangeAspect="1" noChangeArrowheads="1"/>
          </p:cNvPicPr>
          <p:nvPr/>
        </p:nvPicPr>
        <p:blipFill>
          <a:blip r:embed="rId5"/>
          <a:srcRect/>
          <a:stretch>
            <a:fillRect/>
          </a:stretch>
        </p:blipFill>
        <p:spPr bwMode="auto">
          <a:xfrm>
            <a:off x="3352801" y="2990850"/>
            <a:ext cx="1718733" cy="3867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80"/>
            <a:ext cx="8229600" cy="4114800"/>
          </a:xfrm>
        </p:spPr>
        <p:txBody>
          <a:bodyPr/>
          <a:lstStyle/>
          <a:p>
            <a:pPr>
              <a:buNone/>
            </a:pPr>
            <a:r>
              <a:rPr lang="en-US" sz="4000" dirty="0" err="1" smtClean="0">
                <a:solidFill>
                  <a:schemeClr val="accent2">
                    <a:lumMod val="40000"/>
                    <a:lumOff val="60000"/>
                  </a:schemeClr>
                </a:solidFill>
              </a:rPr>
              <a:t>Cingulum</a:t>
            </a:r>
            <a:r>
              <a:rPr lang="en-US" sz="4000" dirty="0" smtClean="0">
                <a:solidFill>
                  <a:schemeClr val="accent2">
                    <a:lumMod val="40000"/>
                    <a:lumOff val="60000"/>
                  </a:schemeClr>
                </a:solidFill>
              </a:rPr>
              <a:t> </a:t>
            </a:r>
            <a:endParaRPr lang="en-US" dirty="0" smtClean="0"/>
          </a:p>
          <a:p>
            <a:r>
              <a:rPr lang="en-US" sz="2800" dirty="0" smtClean="0"/>
              <a:t>Seen on the cervical third of the anterior teeth</a:t>
            </a:r>
          </a:p>
          <a:p>
            <a:r>
              <a:rPr lang="en-US" sz="2800" dirty="0" smtClean="0"/>
              <a:t>Seen on the palatal/lingual surfaces</a:t>
            </a:r>
          </a:p>
          <a:p>
            <a:r>
              <a:rPr lang="en-US" sz="2800" dirty="0" smtClean="0"/>
              <a:t>Develops from lingual lobe</a:t>
            </a:r>
          </a:p>
          <a:p>
            <a:r>
              <a:rPr lang="en-US" sz="2800" dirty="0" smtClean="0"/>
              <a:t>Makes up major bulk of cervical third</a:t>
            </a:r>
          </a:p>
          <a:p>
            <a:endParaRPr lang="en-IN" dirty="0"/>
          </a:p>
        </p:txBody>
      </p:sp>
      <p:pic>
        <p:nvPicPr>
          <p:cNvPr id="4" name="Picture 4" descr="ling 1"/>
          <p:cNvPicPr>
            <a:picLocks noChangeAspect="1" noChangeArrowheads="1"/>
          </p:cNvPicPr>
          <p:nvPr/>
        </p:nvPicPr>
        <p:blipFill>
          <a:blip r:embed="rId2"/>
          <a:srcRect l="11057" t="44301" r="7805" b="7945"/>
          <a:stretch>
            <a:fillRect/>
          </a:stretch>
        </p:blipFill>
        <p:spPr bwMode="auto">
          <a:xfrm>
            <a:off x="4572000" y="2976554"/>
            <a:ext cx="3474438" cy="3881446"/>
          </a:xfrm>
          <a:prstGeom prst="rect">
            <a:avLst/>
          </a:prstGeom>
          <a:noFill/>
          <a:ln w="9525">
            <a:noFill/>
            <a:miter lim="800000"/>
            <a:headEnd/>
            <a:tailEnd/>
          </a:ln>
        </p:spPr>
      </p:pic>
      <p:sp>
        <p:nvSpPr>
          <p:cNvPr id="5" name="Oval 4"/>
          <p:cNvSpPr/>
          <p:nvPr/>
        </p:nvSpPr>
        <p:spPr bwMode="auto">
          <a:xfrm>
            <a:off x="5766935" y="3303449"/>
            <a:ext cx="1091081" cy="1411435"/>
          </a:xfrm>
          <a:prstGeom prst="ellipse">
            <a:avLst/>
          </a:prstGeom>
          <a:noFill/>
          <a:ln w="9525" cap="flat" cmpd="sng" algn="ctr">
            <a:solidFill>
              <a:schemeClr val="bg2">
                <a:lumMod val="75000"/>
              </a:schemeClr>
            </a:solidFill>
            <a:prstDash val="solid"/>
            <a:round/>
            <a:headEnd type="none" w="med" len="med"/>
            <a:tailEnd type="none" w="med" len="med"/>
          </a:ln>
          <a:effectLst/>
        </p:spPr>
        <p:txBody>
          <a:bodyPr/>
          <a:lstStyle/>
          <a:p>
            <a:pPr>
              <a:defRPr/>
            </a:pPr>
            <a:endParaRPr lang="en-IN"/>
          </a:p>
        </p:txBody>
      </p:sp>
      <p:sp>
        <p:nvSpPr>
          <p:cNvPr id="6" name="Text Box 10"/>
          <p:cNvSpPr txBox="1">
            <a:spLocks noChangeArrowheads="1"/>
          </p:cNvSpPr>
          <p:nvPr/>
        </p:nvSpPr>
        <p:spPr bwMode="auto">
          <a:xfrm>
            <a:off x="7995697" y="2774686"/>
            <a:ext cx="1558687" cy="369332"/>
          </a:xfrm>
          <a:prstGeom prst="rect">
            <a:avLst/>
          </a:prstGeom>
          <a:noFill/>
          <a:ln w="9525">
            <a:noFill/>
            <a:miter lim="800000"/>
            <a:headEnd/>
            <a:tailEnd/>
          </a:ln>
        </p:spPr>
        <p:txBody>
          <a:bodyPr wrap="square">
            <a:spAutoFit/>
          </a:bodyPr>
          <a:lstStyle/>
          <a:p>
            <a:pPr rtl="0">
              <a:spcBef>
                <a:spcPct val="50000"/>
              </a:spcBef>
            </a:pPr>
            <a:r>
              <a:rPr lang="en-US" dirty="0" err="1">
                <a:cs typeface="Tahoma" pitchFamily="34" charset="0"/>
              </a:rPr>
              <a:t>Cingulum</a:t>
            </a:r>
            <a:endParaRPr lang="en-US" dirty="0">
              <a:cs typeface="Tahoma" pitchFamily="34" charset="0"/>
            </a:endParaRPr>
          </a:p>
        </p:txBody>
      </p:sp>
      <p:cxnSp>
        <p:nvCxnSpPr>
          <p:cNvPr id="7" name="Straight Arrow Connector 6"/>
          <p:cNvCxnSpPr/>
          <p:nvPr/>
        </p:nvCxnSpPr>
        <p:spPr bwMode="auto">
          <a:xfrm rot="10800000" flipV="1">
            <a:off x="6357952" y="3071809"/>
            <a:ext cx="1714511" cy="802595"/>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pic>
        <p:nvPicPr>
          <p:cNvPr id="15" name="Picture 2" descr="F:\طب\طب اسنان\مناهج\المستوى الثالث\لاس 231\بحث\Upper\Photo\75px-Centralincisordistal06-06-06b.jpg"/>
          <p:cNvPicPr>
            <a:picLocks noChangeAspect="1" noChangeArrowheads="1"/>
          </p:cNvPicPr>
          <p:nvPr/>
        </p:nvPicPr>
        <p:blipFill>
          <a:blip r:embed="rId3"/>
          <a:srcRect/>
          <a:stretch>
            <a:fillRect/>
          </a:stretch>
        </p:blipFill>
        <p:spPr bwMode="auto">
          <a:xfrm>
            <a:off x="1071538" y="2928934"/>
            <a:ext cx="1395339" cy="3643314"/>
          </a:xfrm>
          <a:prstGeom prst="rect">
            <a:avLst/>
          </a:prstGeom>
          <a:ln>
            <a:noFill/>
          </a:ln>
          <a:effectLst>
            <a:outerShdw blurRad="190500" algn="tl" rotWithShape="0">
              <a:srgbClr val="000000">
                <a:alpha val="70000"/>
              </a:srgbClr>
            </a:outerShdw>
          </a:effectLst>
        </p:spPr>
      </p:pic>
      <p:sp>
        <p:nvSpPr>
          <p:cNvPr id="17" name="Text Box 10"/>
          <p:cNvSpPr txBox="1">
            <a:spLocks noChangeArrowheads="1"/>
          </p:cNvSpPr>
          <p:nvPr/>
        </p:nvSpPr>
        <p:spPr bwMode="auto">
          <a:xfrm>
            <a:off x="2786050" y="5143512"/>
            <a:ext cx="1558687" cy="369332"/>
          </a:xfrm>
          <a:prstGeom prst="rect">
            <a:avLst/>
          </a:prstGeom>
          <a:noFill/>
          <a:ln w="9525">
            <a:noFill/>
            <a:miter lim="800000"/>
            <a:headEnd/>
            <a:tailEnd/>
          </a:ln>
        </p:spPr>
        <p:txBody>
          <a:bodyPr wrap="square">
            <a:spAutoFit/>
          </a:bodyPr>
          <a:lstStyle/>
          <a:p>
            <a:pPr rtl="0">
              <a:spcBef>
                <a:spcPct val="50000"/>
              </a:spcBef>
            </a:pPr>
            <a:r>
              <a:rPr lang="en-US" dirty="0" err="1">
                <a:cs typeface="Tahoma" pitchFamily="34" charset="0"/>
              </a:rPr>
              <a:t>Cingulum</a:t>
            </a:r>
            <a:endParaRPr lang="en-US" dirty="0">
              <a:cs typeface="Tahoma" pitchFamily="34" charset="0"/>
            </a:endParaRPr>
          </a:p>
        </p:txBody>
      </p:sp>
      <p:cxnSp>
        <p:nvCxnSpPr>
          <p:cNvPr id="19" name="Straight Arrow Connector 18"/>
          <p:cNvCxnSpPr>
            <a:endCxn id="17" idx="1"/>
          </p:cNvCxnSpPr>
          <p:nvPr/>
        </p:nvCxnSpPr>
        <p:spPr bwMode="auto">
          <a:xfrm>
            <a:off x="2285984" y="5214950"/>
            <a:ext cx="500066" cy="11322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20" name="Picture 8" descr="lateral incisor mesial"/>
          <p:cNvPicPr>
            <a:picLocks noChangeAspect="1" noChangeArrowheads="1"/>
          </p:cNvPicPr>
          <p:nvPr/>
        </p:nvPicPr>
        <p:blipFill>
          <a:blip r:embed="rId4"/>
          <a:srcRect/>
          <a:stretch>
            <a:fillRect/>
          </a:stretch>
        </p:blipFill>
        <p:spPr bwMode="auto">
          <a:xfrm>
            <a:off x="0" y="2928934"/>
            <a:ext cx="1093893" cy="2307198"/>
          </a:xfrm>
          <a:prstGeom prst="rect">
            <a:avLst/>
          </a:prstGeom>
          <a:noFill/>
          <a:ln w="9525">
            <a:noFill/>
            <a:miter lim="800000"/>
            <a:headEnd/>
            <a:tailEnd/>
          </a:ln>
        </p:spPr>
      </p:pic>
      <p:cxnSp>
        <p:nvCxnSpPr>
          <p:cNvPr id="21" name="Straight Arrow Connector 20"/>
          <p:cNvCxnSpPr/>
          <p:nvPr/>
        </p:nvCxnSpPr>
        <p:spPr bwMode="auto">
          <a:xfrm>
            <a:off x="785786" y="4357694"/>
            <a:ext cx="2571768" cy="857256"/>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072066" y="1981200"/>
            <a:ext cx="3614734" cy="4114800"/>
          </a:xfrm>
        </p:spPr>
        <p:txBody>
          <a:bodyPr/>
          <a:lstStyle/>
          <a:p>
            <a:pPr>
              <a:buNone/>
            </a:pPr>
            <a:r>
              <a:rPr lang="en-US" dirty="0" smtClean="0">
                <a:solidFill>
                  <a:schemeClr val="accent2">
                    <a:lumMod val="60000"/>
                    <a:lumOff val="40000"/>
                  </a:schemeClr>
                </a:solidFill>
              </a:rPr>
              <a:t>Lobe </a:t>
            </a:r>
          </a:p>
          <a:p>
            <a:endParaRPr lang="en-US" dirty="0" smtClean="0"/>
          </a:p>
          <a:p>
            <a:r>
              <a:rPr lang="en-US" dirty="0" smtClean="0"/>
              <a:t>It is one of the primary sections of formation in the development of crown</a:t>
            </a:r>
          </a:p>
          <a:p>
            <a:endParaRPr lang="en-IN" dirty="0"/>
          </a:p>
        </p:txBody>
      </p:sp>
      <p:pic>
        <p:nvPicPr>
          <p:cNvPr id="4" name="Picture 4"/>
          <p:cNvPicPr>
            <a:picLocks noChangeAspect="1" noChangeArrowheads="1"/>
          </p:cNvPicPr>
          <p:nvPr/>
        </p:nvPicPr>
        <p:blipFill>
          <a:blip r:embed="rId2"/>
          <a:srcRect r="50000" b="4112"/>
          <a:stretch>
            <a:fillRect/>
          </a:stretch>
        </p:blipFill>
        <p:spPr bwMode="auto">
          <a:xfrm>
            <a:off x="0" y="-1"/>
            <a:ext cx="4572000" cy="6858001"/>
          </a:xfrm>
          <a:prstGeom prst="rect">
            <a:avLst/>
          </a:prstGeom>
          <a:noFill/>
          <a:ln w="9525">
            <a:noFill/>
            <a:miter lim="800000"/>
            <a:headEnd/>
            <a:tailEnd/>
          </a:ln>
          <a:effectLst/>
        </p:spPr>
      </p:pic>
      <p:sp>
        <p:nvSpPr>
          <p:cNvPr id="6" name="TextBox 5"/>
          <p:cNvSpPr txBox="1"/>
          <p:nvPr/>
        </p:nvSpPr>
        <p:spPr>
          <a:xfrm>
            <a:off x="3357554" y="5357826"/>
            <a:ext cx="814647" cy="369332"/>
          </a:xfrm>
          <a:prstGeom prst="rect">
            <a:avLst/>
          </a:prstGeom>
          <a:noFill/>
        </p:spPr>
        <p:txBody>
          <a:bodyPr wrap="none" rtlCol="0">
            <a:spAutoFit/>
          </a:bodyPr>
          <a:lstStyle/>
          <a:p>
            <a:r>
              <a:rPr lang="en-US" dirty="0" err="1" smtClean="0">
                <a:solidFill>
                  <a:schemeClr val="bg2"/>
                </a:solidFill>
              </a:rPr>
              <a:t>Mesial</a:t>
            </a:r>
            <a:endParaRPr lang="en-IN" dirty="0">
              <a:solidFill>
                <a:schemeClr val="bg2"/>
              </a:solidFill>
            </a:endParaRPr>
          </a:p>
        </p:txBody>
      </p:sp>
      <p:sp>
        <p:nvSpPr>
          <p:cNvPr id="7" name="TextBox 6"/>
          <p:cNvSpPr txBox="1"/>
          <p:nvPr/>
        </p:nvSpPr>
        <p:spPr>
          <a:xfrm>
            <a:off x="2285984" y="5572140"/>
            <a:ext cx="777777" cy="369332"/>
          </a:xfrm>
          <a:prstGeom prst="rect">
            <a:avLst/>
          </a:prstGeom>
          <a:noFill/>
        </p:spPr>
        <p:txBody>
          <a:bodyPr wrap="none" rtlCol="0">
            <a:spAutoFit/>
          </a:bodyPr>
          <a:lstStyle/>
          <a:p>
            <a:r>
              <a:rPr lang="en-US" dirty="0" smtClean="0">
                <a:solidFill>
                  <a:schemeClr val="bg2"/>
                </a:solidFill>
              </a:rPr>
              <a:t>Labial</a:t>
            </a:r>
            <a:endParaRPr lang="en-IN" dirty="0">
              <a:solidFill>
                <a:schemeClr val="bg2"/>
              </a:solidFill>
            </a:endParaRPr>
          </a:p>
        </p:txBody>
      </p:sp>
      <p:sp>
        <p:nvSpPr>
          <p:cNvPr id="8" name="TextBox 7"/>
          <p:cNvSpPr txBox="1"/>
          <p:nvPr/>
        </p:nvSpPr>
        <p:spPr>
          <a:xfrm>
            <a:off x="1071538" y="5357826"/>
            <a:ext cx="748923" cy="369332"/>
          </a:xfrm>
          <a:prstGeom prst="rect">
            <a:avLst/>
          </a:prstGeom>
          <a:noFill/>
        </p:spPr>
        <p:txBody>
          <a:bodyPr wrap="none" rtlCol="0">
            <a:spAutoFit/>
          </a:bodyPr>
          <a:lstStyle/>
          <a:p>
            <a:r>
              <a:rPr lang="en-US" dirty="0" smtClean="0">
                <a:solidFill>
                  <a:schemeClr val="bg2"/>
                </a:solidFill>
              </a:rPr>
              <a:t>Distal</a:t>
            </a:r>
            <a:endParaRPr lang="en-IN" dirty="0">
              <a:solidFill>
                <a:schemeClr val="bg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371600"/>
          </a:xfrm>
        </p:spPr>
        <p:txBody>
          <a:bodyPr/>
          <a:lstStyle/>
          <a:p>
            <a:r>
              <a:rPr lang="en-US" dirty="0" err="1" smtClean="0">
                <a:solidFill>
                  <a:schemeClr val="accent2">
                    <a:lumMod val="40000"/>
                    <a:lumOff val="60000"/>
                  </a:schemeClr>
                </a:solidFill>
              </a:rPr>
              <a:t>Mamelons</a:t>
            </a:r>
            <a:endParaRPr lang="en-IN" dirty="0">
              <a:solidFill>
                <a:schemeClr val="accent2">
                  <a:lumMod val="40000"/>
                  <a:lumOff val="60000"/>
                </a:schemeClr>
              </a:solidFill>
            </a:endParaRPr>
          </a:p>
        </p:txBody>
      </p:sp>
      <p:sp>
        <p:nvSpPr>
          <p:cNvPr id="3" name="Content Placeholder 2"/>
          <p:cNvSpPr>
            <a:spLocks noGrp="1"/>
          </p:cNvSpPr>
          <p:nvPr>
            <p:ph idx="1"/>
          </p:nvPr>
        </p:nvSpPr>
        <p:spPr>
          <a:xfrm>
            <a:off x="428596" y="1285860"/>
            <a:ext cx="8229600" cy="4114800"/>
          </a:xfrm>
        </p:spPr>
        <p:txBody>
          <a:bodyPr/>
          <a:lstStyle/>
          <a:p>
            <a:r>
              <a:rPr lang="en-US" sz="2800" dirty="0" smtClean="0"/>
              <a:t>3 rounded protuberances found on the </a:t>
            </a:r>
            <a:r>
              <a:rPr lang="en-US" sz="2800" dirty="0" err="1" smtClean="0"/>
              <a:t>incisal</a:t>
            </a:r>
            <a:r>
              <a:rPr lang="en-US" sz="2800" dirty="0" smtClean="0"/>
              <a:t> ridges of newly erupted incisor teeth.</a:t>
            </a:r>
          </a:p>
          <a:p>
            <a:r>
              <a:rPr lang="en-US" sz="2800" dirty="0" smtClean="0"/>
              <a:t>They represent the three developmental lobes:</a:t>
            </a:r>
          </a:p>
          <a:p>
            <a:pPr>
              <a:buNone/>
            </a:pPr>
            <a:r>
              <a:rPr lang="en-US" sz="2800" dirty="0" smtClean="0"/>
              <a:t>		</a:t>
            </a:r>
            <a:r>
              <a:rPr lang="en-US" sz="2800" dirty="0" err="1" smtClean="0"/>
              <a:t>Mesial</a:t>
            </a:r>
            <a:r>
              <a:rPr lang="en-US" sz="2800" dirty="0" smtClean="0"/>
              <a:t> </a:t>
            </a:r>
          </a:p>
          <a:p>
            <a:pPr>
              <a:buNone/>
            </a:pPr>
            <a:r>
              <a:rPr lang="en-US" sz="2800" dirty="0" smtClean="0"/>
              <a:t>		Labial</a:t>
            </a:r>
          </a:p>
          <a:p>
            <a:pPr>
              <a:buNone/>
            </a:pPr>
            <a:r>
              <a:rPr lang="en-US" sz="2800" dirty="0" smtClean="0"/>
              <a:t>		Distal </a:t>
            </a:r>
          </a:p>
          <a:p>
            <a:r>
              <a:rPr lang="en-US" sz="2800" dirty="0" smtClean="0"/>
              <a:t>They soon disappear as </a:t>
            </a:r>
            <a:r>
              <a:rPr lang="en-US" sz="2800" dirty="0" err="1" smtClean="0"/>
              <a:t>incisal</a:t>
            </a:r>
            <a:r>
              <a:rPr lang="en-US" sz="2800" dirty="0" smtClean="0"/>
              <a:t> ridges get worn away due to mastication</a:t>
            </a:r>
          </a:p>
          <a:p>
            <a:endParaRPr lang="en-US" sz="2800" dirty="0" smtClean="0"/>
          </a:p>
          <a:p>
            <a:r>
              <a:rPr lang="en-US" sz="2800" dirty="0" smtClean="0"/>
              <a:t>Absent in primary incisors</a:t>
            </a:r>
          </a:p>
          <a:p>
            <a:endParaRPr lang="en-IN"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304800"/>
            <a:ext cx="6945086"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72318145"/>
              </p:ext>
            </p:extLst>
          </p:nvPr>
        </p:nvGraphicFramePr>
        <p:xfrm>
          <a:off x="785786" y="1785926"/>
          <a:ext cx="7786743" cy="4071965"/>
        </p:xfrm>
        <a:graphic>
          <a:graphicData uri="http://schemas.openxmlformats.org/drawingml/2006/table">
            <a:tbl>
              <a:tblPr firstRow="1" bandRow="1">
                <a:tableStyleId>{5C22544A-7EE6-4342-B048-85BDC9FD1C3A}</a:tableStyleId>
              </a:tblPr>
              <a:tblGrid>
                <a:gridCol w="2857520">
                  <a:extLst>
                    <a:ext uri="{9D8B030D-6E8A-4147-A177-3AD203B41FA5}">
                      <a16:colId xmlns:a16="http://schemas.microsoft.com/office/drawing/2014/main" xmlns="" val="946123654"/>
                    </a:ext>
                  </a:extLst>
                </a:gridCol>
                <a:gridCol w="2071702">
                  <a:extLst>
                    <a:ext uri="{9D8B030D-6E8A-4147-A177-3AD203B41FA5}">
                      <a16:colId xmlns:a16="http://schemas.microsoft.com/office/drawing/2014/main" xmlns="" val="2411658997"/>
                    </a:ext>
                  </a:extLst>
                </a:gridCol>
                <a:gridCol w="2857521">
                  <a:extLst>
                    <a:ext uri="{9D8B030D-6E8A-4147-A177-3AD203B41FA5}">
                      <a16:colId xmlns:a16="http://schemas.microsoft.com/office/drawing/2014/main" xmlns="" val="3411213719"/>
                    </a:ext>
                  </a:extLst>
                </a:gridCol>
              </a:tblGrid>
              <a:tr h="646925">
                <a:tc>
                  <a:txBody>
                    <a:bodyPr/>
                    <a:lstStyle/>
                    <a:p>
                      <a:pPr algn="ctr"/>
                      <a:r>
                        <a:rPr lang="en-US" dirty="0"/>
                        <a:t>Core areas* </a:t>
                      </a:r>
                    </a:p>
                  </a:txBody>
                  <a:tcPr marL="68580" marR="68580"/>
                </a:tc>
                <a:tc>
                  <a:txBody>
                    <a:bodyPr/>
                    <a:lstStyle/>
                    <a:p>
                      <a:pPr algn="ctr"/>
                      <a:r>
                        <a:rPr lang="en-US" dirty="0"/>
                        <a:t>Domain</a:t>
                      </a:r>
                      <a:r>
                        <a:rPr lang="en-US" baseline="0" dirty="0"/>
                        <a:t> **</a:t>
                      </a:r>
                      <a:endParaRPr lang="en-US" dirty="0"/>
                    </a:p>
                  </a:txBody>
                  <a:tcPr marL="68580" marR="68580"/>
                </a:tc>
                <a:tc>
                  <a:txBody>
                    <a:bodyPr/>
                    <a:lstStyle/>
                    <a:p>
                      <a:pPr algn="ctr"/>
                      <a:r>
                        <a:rPr lang="en-US" dirty="0"/>
                        <a:t>Category #</a:t>
                      </a:r>
                    </a:p>
                  </a:txBody>
                  <a:tcPr marL="68580" marR="68580"/>
                </a:tc>
                <a:extLst>
                  <a:ext uri="{0D108BD9-81ED-4DB2-BD59-A6C34878D82A}">
                    <a16:rowId xmlns:a16="http://schemas.microsoft.com/office/drawing/2014/main" xmlns="" val="868424398"/>
                  </a:ext>
                </a:extLst>
              </a:tr>
              <a:tr h="701514">
                <a:tc>
                  <a:txBody>
                    <a:bodyPr/>
                    <a:lstStyle/>
                    <a:p>
                      <a:pPr algn="ctr"/>
                      <a:r>
                        <a:rPr lang="en-US" sz="1400" dirty="0" smtClean="0"/>
                        <a:t>Traits of teeth</a:t>
                      </a:r>
                    </a:p>
                  </a:txBody>
                  <a:tcPr marL="68580" marR="68580"/>
                </a:tc>
                <a:tc>
                  <a:txBody>
                    <a:bodyPr/>
                    <a:lstStyle/>
                    <a:p>
                      <a:pPr algn="ctr"/>
                      <a:r>
                        <a:rPr lang="en-US" dirty="0" smtClean="0"/>
                        <a:t>COGNITIVE</a:t>
                      </a:r>
                      <a:endParaRPr lang="en-US" dirty="0"/>
                    </a:p>
                  </a:txBody>
                  <a:tcPr marL="68580" marR="68580"/>
                </a:tc>
                <a:tc>
                  <a:txBody>
                    <a:bodyPr/>
                    <a:lstStyle/>
                    <a:p>
                      <a:pPr algn="ctr"/>
                      <a:r>
                        <a:rPr lang="en-US" dirty="0" smtClean="0"/>
                        <a:t>MUST KNOW</a:t>
                      </a:r>
                      <a:endParaRPr lang="en-US" dirty="0"/>
                    </a:p>
                  </a:txBody>
                  <a:tcPr marL="68580" marR="68580"/>
                </a:tc>
                <a:extLst>
                  <a:ext uri="{0D108BD9-81ED-4DB2-BD59-A6C34878D82A}">
                    <a16:rowId xmlns:a16="http://schemas.microsoft.com/office/drawing/2014/main" xmlns="" val="3586572506"/>
                  </a:ext>
                </a:extLst>
              </a:tr>
              <a:tr h="2723526">
                <a:tc>
                  <a:txBody>
                    <a:bodyPr/>
                    <a:lstStyle/>
                    <a:p>
                      <a:pPr algn="ctr"/>
                      <a:r>
                        <a:rPr lang="en-US" sz="1600" dirty="0" smtClean="0"/>
                        <a:t>Surfaces or Aspects of teeth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Landmarks on teeth crown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Landmarks on teeth root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Elevations &amp; Depressions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Line angle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Point angle</a:t>
                      </a:r>
                      <a:endParaRPr lang="en-IN" sz="1600" dirty="0" smtClean="0"/>
                    </a:p>
                    <a:p>
                      <a:pPr algn="ctr"/>
                      <a:r>
                        <a:rPr lang="en-US" sz="1600" dirty="0" smtClean="0"/>
                        <a:t>Abnormalities</a:t>
                      </a:r>
                      <a:r>
                        <a:rPr lang="en-US" sz="1600" baseline="0" dirty="0" smtClean="0"/>
                        <a:t> of tooth morphology</a:t>
                      </a:r>
                      <a:endParaRPr lang="en-US" sz="1600" dirty="0" smtClean="0"/>
                    </a:p>
                  </a:txBody>
                  <a:tcPr marL="68580" marR="68580"/>
                </a:tc>
                <a:tc>
                  <a:txBody>
                    <a:bodyPr/>
                    <a:lstStyle/>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endParaRPr lang="en-US"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algn="ctr"/>
                      <a:r>
                        <a:rPr lang="en-US" dirty="0" smtClean="0"/>
                        <a:t>MUST KNOW</a:t>
                      </a:r>
                    </a:p>
                    <a:p>
                      <a:pPr algn="ctr"/>
                      <a:r>
                        <a:rPr lang="en-US" dirty="0" smtClean="0"/>
                        <a:t> MUST KNOW </a:t>
                      </a:r>
                    </a:p>
                    <a:p>
                      <a:pPr algn="ctr"/>
                      <a:r>
                        <a:rPr lang="en-US" dirty="0" smtClean="0"/>
                        <a:t>NICE TO KNOW</a:t>
                      </a:r>
                    </a:p>
                    <a:p>
                      <a:pPr algn="ctr"/>
                      <a:r>
                        <a:rPr lang="en-US" dirty="0" smtClean="0"/>
                        <a:t>DESIRED TO KNOW</a:t>
                      </a:r>
                    </a:p>
                    <a:p>
                      <a:pPr algn="ctr"/>
                      <a:endParaRPr lang="en-US" dirty="0"/>
                    </a:p>
                  </a:txBody>
                  <a:tcPr marL="68580" marR="68580"/>
                </a:tc>
                <a:extLst>
                  <a:ext uri="{0D108BD9-81ED-4DB2-BD59-A6C34878D82A}">
                    <a16:rowId xmlns:a16="http://schemas.microsoft.com/office/drawing/2014/main" xmlns="" val="2359924706"/>
                  </a:ext>
                </a:extLst>
              </a:tr>
            </a:tbl>
          </a:graphicData>
        </a:graphic>
      </p:graphicFrame>
      <p:sp>
        <p:nvSpPr>
          <p:cNvPr id="5" name="Slide Number Placeholder 4"/>
          <p:cNvSpPr>
            <a:spLocks noGrp="1"/>
          </p:cNvSpPr>
          <p:nvPr>
            <p:ph type="sldNum" sz="quarter" idx="12"/>
          </p:nvPr>
        </p:nvSpPr>
        <p:spPr/>
        <p:txBody>
          <a:bodyPr/>
          <a:lstStyle/>
          <a:p>
            <a:fld id="{72795863-2509-495E-A4D3-2D1EB08AA326}" type="slidenum">
              <a:rPr lang="en-US" smtClean="0"/>
              <a:pPr/>
              <a:t>3</a:t>
            </a:fld>
            <a:endParaRPr lang="en-US"/>
          </a:p>
        </p:txBody>
      </p:sp>
    </p:spTree>
    <p:extLst>
      <p:ext uri="{BB962C8B-B14F-4D97-AF65-F5344CB8AC3E}">
        <p14:creationId xmlns:p14="http://schemas.microsoft.com/office/powerpoint/2010/main" xmlns="" val="399471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319870" y="3071810"/>
            <a:ext cx="2895600" cy="457200"/>
          </a:xfrm>
        </p:spPr>
        <p:txBody>
          <a:bodyPr/>
          <a:lstStyle/>
          <a:p>
            <a:pPr>
              <a:defRPr/>
            </a:pPr>
            <a:r>
              <a:rPr lang="en-US" altLang="en-US" sz="3200" dirty="0" err="1" smtClean="0"/>
              <a:t>Mamelons</a:t>
            </a:r>
            <a:endParaRPr lang="en-US" altLang="en-US" sz="3200" dirty="0"/>
          </a:p>
        </p:txBody>
      </p:sp>
      <p:sp>
        <p:nvSpPr>
          <p:cNvPr id="32774" name="Rectangle 7"/>
          <p:cNvSpPr>
            <a:spLocks noChangeArrowheads="1"/>
          </p:cNvSpPr>
          <p:nvPr/>
        </p:nvSpPr>
        <p:spPr bwMode="auto">
          <a:xfrm>
            <a:off x="5072066" y="4180344"/>
            <a:ext cx="4071934" cy="3046988"/>
          </a:xfrm>
          <a:prstGeom prst="rect">
            <a:avLst/>
          </a:prstGeom>
          <a:noFill/>
          <a:ln w="9525">
            <a:noFill/>
            <a:miter lim="800000"/>
            <a:headEnd/>
            <a:tailEnd/>
          </a:ln>
        </p:spPr>
        <p:txBody>
          <a:bodyPr wrap="square">
            <a:spAutoFit/>
          </a:bodyPr>
          <a:lstStyle/>
          <a:p>
            <a:pPr rtl="0"/>
            <a:r>
              <a:rPr lang="en-US" sz="2400" dirty="0" smtClean="0">
                <a:solidFill>
                  <a:schemeClr val="tx2"/>
                </a:solidFill>
                <a:latin typeface="Comic Sans MS" pitchFamily="66" charset="0"/>
              </a:rPr>
              <a:t>Present on </a:t>
            </a:r>
            <a:r>
              <a:rPr lang="en-US" sz="2400" dirty="0" err="1">
                <a:solidFill>
                  <a:schemeClr val="tx2"/>
                </a:solidFill>
                <a:latin typeface="Comic Sans MS" pitchFamily="66" charset="0"/>
              </a:rPr>
              <a:t>incisal</a:t>
            </a:r>
            <a:r>
              <a:rPr lang="en-US" sz="2400" dirty="0">
                <a:solidFill>
                  <a:schemeClr val="tx2"/>
                </a:solidFill>
                <a:latin typeface="Comic Sans MS" pitchFamily="66" charset="0"/>
              </a:rPr>
              <a:t> </a:t>
            </a:r>
            <a:r>
              <a:rPr lang="en-US" sz="2400" dirty="0" smtClean="0">
                <a:solidFill>
                  <a:schemeClr val="tx2"/>
                </a:solidFill>
                <a:latin typeface="Comic Sans MS" pitchFamily="66" charset="0"/>
              </a:rPr>
              <a:t>edges</a:t>
            </a:r>
          </a:p>
          <a:p>
            <a:pPr rtl="0"/>
            <a:endParaRPr lang="en-US" sz="2400" dirty="0" smtClean="0">
              <a:solidFill>
                <a:schemeClr val="tx2"/>
              </a:solidFill>
              <a:latin typeface="Comic Sans MS" pitchFamily="66" charset="0"/>
            </a:endParaRPr>
          </a:p>
          <a:p>
            <a:pPr rtl="0"/>
            <a:r>
              <a:rPr lang="en-US" sz="2400" dirty="0" smtClean="0">
                <a:solidFill>
                  <a:schemeClr val="tx2"/>
                </a:solidFill>
                <a:latin typeface="Comic Sans MS" pitchFamily="66" charset="0"/>
              </a:rPr>
              <a:t>Newly </a:t>
            </a:r>
            <a:r>
              <a:rPr lang="en-US" sz="2400" dirty="0">
                <a:solidFill>
                  <a:schemeClr val="tx2"/>
                </a:solidFill>
                <a:latin typeface="Comic Sans MS" pitchFamily="66" charset="0"/>
              </a:rPr>
              <a:t>erupted </a:t>
            </a:r>
            <a:r>
              <a:rPr lang="en-US" sz="2400" dirty="0" smtClean="0">
                <a:solidFill>
                  <a:schemeClr val="tx2"/>
                </a:solidFill>
                <a:latin typeface="Comic Sans MS" pitchFamily="66" charset="0"/>
              </a:rPr>
              <a:t>incisors</a:t>
            </a:r>
          </a:p>
          <a:p>
            <a:pPr rtl="0"/>
            <a:endParaRPr lang="en-US" sz="2400" dirty="0" smtClean="0">
              <a:solidFill>
                <a:schemeClr val="tx2"/>
              </a:solidFill>
              <a:latin typeface="Comic Sans MS" pitchFamily="66" charset="0"/>
            </a:endParaRPr>
          </a:p>
          <a:p>
            <a:pPr rtl="0"/>
            <a:r>
              <a:rPr lang="en-US" sz="2400" dirty="0" smtClean="0">
                <a:solidFill>
                  <a:schemeClr val="tx2"/>
                </a:solidFill>
                <a:latin typeface="Comic Sans MS" pitchFamily="66" charset="0"/>
              </a:rPr>
              <a:t>3 elevations</a:t>
            </a:r>
          </a:p>
          <a:p>
            <a:pPr rtl="0"/>
            <a:endParaRPr lang="en-US" sz="2400" dirty="0" smtClean="0">
              <a:solidFill>
                <a:schemeClr val="tx2"/>
              </a:solidFill>
              <a:latin typeface="Comic Sans MS" pitchFamily="66" charset="0"/>
            </a:endParaRPr>
          </a:p>
          <a:p>
            <a:pPr rtl="0"/>
            <a:r>
              <a:rPr lang="en-US" sz="2400" dirty="0" smtClean="0">
                <a:solidFill>
                  <a:schemeClr val="tx2"/>
                </a:solidFill>
                <a:latin typeface="Comic Sans MS" pitchFamily="66" charset="0"/>
              </a:rPr>
              <a:t>Absent in primary incisors</a:t>
            </a:r>
          </a:p>
          <a:p>
            <a:pPr rtl="0"/>
            <a:endParaRPr lang="en-US" sz="2400" dirty="0" smtClean="0">
              <a:solidFill>
                <a:schemeClr val="tx2"/>
              </a:solidFill>
              <a:latin typeface="Comic Sans MS" pitchFamily="66" charset="0"/>
            </a:endParaRPr>
          </a:p>
        </p:txBody>
      </p:sp>
      <p:pic>
        <p:nvPicPr>
          <p:cNvPr id="8194" name="Picture 2"/>
          <p:cNvPicPr>
            <a:picLocks noChangeAspect="1" noChangeArrowheads="1"/>
          </p:cNvPicPr>
          <p:nvPr/>
        </p:nvPicPr>
        <p:blipFill>
          <a:blip r:embed="rId2"/>
          <a:srcRect/>
          <a:stretch>
            <a:fillRect/>
          </a:stretch>
        </p:blipFill>
        <p:spPr bwMode="auto">
          <a:xfrm>
            <a:off x="0" y="0"/>
            <a:ext cx="4467225" cy="2981325"/>
          </a:xfrm>
          <a:prstGeom prst="rect">
            <a:avLst/>
          </a:prstGeom>
          <a:noFill/>
          <a:ln w="9525">
            <a:noFill/>
            <a:miter lim="800000"/>
            <a:headEnd/>
            <a:tailEnd/>
          </a:ln>
          <a:effectLst/>
        </p:spPr>
      </p:pic>
      <p:cxnSp>
        <p:nvCxnSpPr>
          <p:cNvPr id="7" name="Straight Arrow Connector 6"/>
          <p:cNvCxnSpPr/>
          <p:nvPr/>
        </p:nvCxnSpPr>
        <p:spPr bwMode="auto">
          <a:xfrm>
            <a:off x="2714612" y="1285860"/>
            <a:ext cx="4071966" cy="192882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195" name="Picture 3"/>
          <p:cNvPicPr>
            <a:picLocks noChangeAspect="1" noChangeArrowheads="1"/>
          </p:cNvPicPr>
          <p:nvPr/>
        </p:nvPicPr>
        <p:blipFill>
          <a:blip r:embed="rId3"/>
          <a:srcRect/>
          <a:stretch>
            <a:fillRect/>
          </a:stretch>
        </p:blipFill>
        <p:spPr bwMode="auto">
          <a:xfrm>
            <a:off x="0" y="3433413"/>
            <a:ext cx="4572000" cy="3424587"/>
          </a:xfrm>
          <a:prstGeom prst="rect">
            <a:avLst/>
          </a:prstGeom>
          <a:noFill/>
          <a:ln w="9525">
            <a:noFill/>
            <a:miter lim="800000"/>
            <a:headEnd/>
            <a:tailEnd/>
          </a:ln>
          <a:effectLst/>
        </p:spPr>
      </p:pic>
      <p:cxnSp>
        <p:nvCxnSpPr>
          <p:cNvPr id="11" name="Straight Arrow Connector 10"/>
          <p:cNvCxnSpPr/>
          <p:nvPr/>
        </p:nvCxnSpPr>
        <p:spPr bwMode="auto">
          <a:xfrm flipV="1">
            <a:off x="2786050" y="3357562"/>
            <a:ext cx="3929090" cy="18573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lum contrast="20000"/>
          </a:blip>
          <a:srcRect l="8122" t="30623" r="54347" b="20527"/>
          <a:stretch>
            <a:fillRect/>
          </a:stretch>
        </p:blipFill>
        <p:spPr bwMode="auto">
          <a:xfrm>
            <a:off x="0" y="-1"/>
            <a:ext cx="4857752" cy="3556569"/>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l="48244" t="30465" r="12884" b="23909"/>
          <a:stretch>
            <a:fillRect/>
          </a:stretch>
        </p:blipFill>
        <p:spPr bwMode="auto">
          <a:xfrm>
            <a:off x="4143372" y="3556344"/>
            <a:ext cx="5000628" cy="3301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40000"/>
                    <a:lumOff val="60000"/>
                  </a:schemeClr>
                </a:solidFill>
              </a:rPr>
              <a:t>Ridges</a:t>
            </a:r>
            <a:br>
              <a:rPr lang="en-US" dirty="0" smtClean="0">
                <a:solidFill>
                  <a:schemeClr val="accent2">
                    <a:lumMod val="40000"/>
                    <a:lumOff val="60000"/>
                  </a:schemeClr>
                </a:solidFill>
              </a:rPr>
            </a:br>
            <a:endParaRPr lang="en-IN" dirty="0">
              <a:solidFill>
                <a:schemeClr val="accent2">
                  <a:lumMod val="40000"/>
                  <a:lumOff val="60000"/>
                </a:schemeClr>
              </a:solidFill>
            </a:endParaRPr>
          </a:p>
        </p:txBody>
      </p:sp>
      <p:sp>
        <p:nvSpPr>
          <p:cNvPr id="3" name="Content Placeholder 2"/>
          <p:cNvSpPr>
            <a:spLocks noGrp="1"/>
          </p:cNvSpPr>
          <p:nvPr>
            <p:ph idx="1"/>
          </p:nvPr>
        </p:nvSpPr>
        <p:spPr>
          <a:xfrm>
            <a:off x="457200" y="1000108"/>
            <a:ext cx="8229600" cy="4114800"/>
          </a:xfrm>
        </p:spPr>
        <p:txBody>
          <a:bodyPr/>
          <a:lstStyle/>
          <a:p>
            <a:endParaRPr lang="en-US" dirty="0" smtClean="0"/>
          </a:p>
          <a:p>
            <a:r>
              <a:rPr lang="en-US" dirty="0" smtClean="0"/>
              <a:t>A linear elevation on the surface of tooth</a:t>
            </a:r>
          </a:p>
          <a:p>
            <a:r>
              <a:rPr lang="en-US" dirty="0" smtClean="0"/>
              <a:t>Named according to location</a:t>
            </a:r>
            <a:endParaRPr lang="en-IN" dirty="0"/>
          </a:p>
        </p:txBody>
      </p:sp>
      <p:pic>
        <p:nvPicPr>
          <p:cNvPr id="4" name="Picture 2" descr="E:\Users\Dr.Shudhanshu Dixit\Desktop\molar\20161023_191314.jpg"/>
          <p:cNvPicPr>
            <a:picLocks noChangeAspect="1" noChangeArrowheads="1"/>
          </p:cNvPicPr>
          <p:nvPr/>
        </p:nvPicPr>
        <p:blipFill>
          <a:blip r:embed="rId2" cstate="print">
            <a:lum bright="10000" contrast="20000"/>
          </a:blip>
          <a:srcRect l="25363" t="50347" r="52605" b="9604"/>
          <a:stretch>
            <a:fillRect/>
          </a:stretch>
        </p:blipFill>
        <p:spPr bwMode="auto">
          <a:xfrm>
            <a:off x="4929190" y="3000372"/>
            <a:ext cx="3714776" cy="335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Users\rohit\Bluetooth files transfer\181020102041.jpg"/>
          <p:cNvPicPr>
            <a:picLocks noChangeAspect="1" noChangeArrowheads="1"/>
          </p:cNvPicPr>
          <p:nvPr/>
        </p:nvPicPr>
        <p:blipFill>
          <a:blip r:embed="rId2"/>
          <a:srcRect l="14598" r="23143" b="32079"/>
          <a:stretch>
            <a:fillRect/>
          </a:stretch>
        </p:blipFill>
        <p:spPr bwMode="auto">
          <a:xfrm>
            <a:off x="304800" y="3602038"/>
            <a:ext cx="3886200" cy="3179762"/>
          </a:xfrm>
          <a:prstGeom prst="rect">
            <a:avLst/>
          </a:prstGeom>
          <a:noFill/>
          <a:ln w="57150">
            <a:solidFill>
              <a:srgbClr val="00B0F0"/>
            </a:solidFill>
            <a:prstDash val="sysDash"/>
            <a:miter lim="800000"/>
            <a:headEnd/>
            <a:tailEnd/>
          </a:ln>
        </p:spPr>
      </p:pic>
      <p:sp>
        <p:nvSpPr>
          <p:cNvPr id="5" name="Content Placeholder 1"/>
          <p:cNvSpPr txBox="1">
            <a:spLocks/>
          </p:cNvSpPr>
          <p:nvPr/>
        </p:nvSpPr>
        <p:spPr bwMode="auto">
          <a:xfrm>
            <a:off x="357158" y="928702"/>
            <a:ext cx="8229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2"/>
            <a:r>
              <a:rPr lang="en-US" sz="2800" dirty="0" smtClean="0">
                <a:solidFill>
                  <a:schemeClr val="accent2">
                    <a:lumMod val="60000"/>
                    <a:lumOff val="40000"/>
                  </a:schemeClr>
                </a:solidFill>
              </a:rPr>
              <a:t>All teeth have 2 marginal ridges</a:t>
            </a:r>
          </a:p>
          <a:p>
            <a:r>
              <a:rPr lang="en-US" sz="2800" dirty="0" err="1" smtClean="0">
                <a:solidFill>
                  <a:schemeClr val="accent2">
                    <a:lumMod val="60000"/>
                    <a:lumOff val="40000"/>
                  </a:schemeClr>
                </a:solidFill>
              </a:rPr>
              <a:t>Mesial</a:t>
            </a:r>
            <a:endParaRPr lang="en-US" sz="2800" dirty="0" smtClean="0">
              <a:solidFill>
                <a:schemeClr val="accent2">
                  <a:lumMod val="60000"/>
                  <a:lumOff val="40000"/>
                </a:schemeClr>
              </a:solidFill>
            </a:endParaRPr>
          </a:p>
          <a:p>
            <a:r>
              <a:rPr lang="en-US" sz="2800" dirty="0" smtClean="0">
                <a:solidFill>
                  <a:schemeClr val="accent2">
                    <a:lumMod val="60000"/>
                    <a:lumOff val="40000"/>
                  </a:schemeClr>
                </a:solidFill>
              </a:rPr>
              <a:t>Distal</a:t>
            </a:r>
          </a:p>
          <a:p>
            <a:endParaRPr kumimoji="0" lang="en-US" sz="2400" b="0" i="0" u="none" strike="noStrike" kern="0" cap="none" spc="0" normalizeH="0" baseline="0" noProof="0" dirty="0" smtClean="0">
              <a:ln>
                <a:noFill/>
              </a:ln>
              <a:effectLst>
                <a:outerShdw blurRad="38100" dist="38100" dir="2700000" algn="tl">
                  <a:srgbClr val="000000"/>
                </a:outerShdw>
              </a:effectLst>
              <a:uLnTx/>
              <a:uFillTx/>
              <a:latin typeface="+mn-lt"/>
            </a:endParaRPr>
          </a:p>
          <a:p>
            <a:r>
              <a:rPr lang="en-US" sz="2400" kern="0" dirty="0" smtClean="0">
                <a:effectLst>
                  <a:outerShdw blurRad="38100" dist="38100" dir="2700000" algn="tl">
                    <a:srgbClr val="000000"/>
                  </a:outerShdw>
                </a:effectLst>
              </a:rPr>
              <a:t>Rounded borders of enamel that forms </a:t>
            </a:r>
            <a:r>
              <a:rPr lang="en-US" sz="2400" kern="0" dirty="0" err="1" smtClean="0">
                <a:effectLst>
                  <a:outerShdw blurRad="38100" dist="38100" dir="2700000" algn="tl">
                    <a:srgbClr val="000000"/>
                  </a:outerShdw>
                </a:effectLst>
              </a:rPr>
              <a:t>mesial</a:t>
            </a:r>
            <a:r>
              <a:rPr lang="en-US" sz="2400" kern="0" dirty="0" smtClean="0">
                <a:effectLst>
                  <a:outerShdw blurRad="38100" dist="38100" dir="2700000" algn="tl">
                    <a:srgbClr val="000000"/>
                  </a:outerShdw>
                </a:effectLst>
              </a:rPr>
              <a:t> &amp; distal margins of </a:t>
            </a:r>
            <a:r>
              <a:rPr lang="en-US" sz="2400" kern="0" dirty="0" err="1" smtClean="0">
                <a:effectLst>
                  <a:outerShdw blurRad="38100" dist="38100" dir="2700000" algn="tl">
                    <a:srgbClr val="000000"/>
                  </a:outerShdw>
                </a:effectLst>
              </a:rPr>
              <a:t>occlusal</a:t>
            </a:r>
            <a:r>
              <a:rPr lang="en-US" sz="2400" kern="0" dirty="0" smtClean="0">
                <a:effectLst>
                  <a:outerShdw blurRad="38100" dist="38100" dir="2700000" algn="tl">
                    <a:srgbClr val="000000"/>
                  </a:outerShdw>
                </a:effectLst>
              </a:rPr>
              <a:t>/</a:t>
            </a:r>
            <a:r>
              <a:rPr lang="en-US" sz="2400" kern="0" dirty="0" err="1" smtClean="0">
                <a:effectLst>
                  <a:outerShdw blurRad="38100" dist="38100" dir="2700000" algn="tl">
                    <a:srgbClr val="000000"/>
                  </a:outerShdw>
                </a:effectLst>
              </a:rPr>
              <a:t>incisal</a:t>
            </a:r>
            <a:r>
              <a:rPr lang="en-US" sz="2400" kern="0" dirty="0" smtClean="0">
                <a:effectLst>
                  <a:outerShdw blurRad="38100" dist="38100" dir="2700000" algn="tl">
                    <a:srgbClr val="000000"/>
                  </a:outerShdw>
                </a:effectLst>
              </a:rPr>
              <a:t> surfaces</a:t>
            </a:r>
            <a:endParaRPr kumimoji="0" lang="en-US" sz="2400" b="0" i="0" u="none" strike="noStrike" kern="0" cap="none" spc="0" normalizeH="0" baseline="0" noProof="0" dirty="0" smtClean="0">
              <a:ln>
                <a:noFill/>
              </a:ln>
              <a:effectLst>
                <a:outerShdw blurRad="38100" dist="38100" dir="2700000" algn="tl">
                  <a:srgbClr val="000000"/>
                </a:outerShdw>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p:txBody>
      </p:sp>
      <p:sp>
        <p:nvSpPr>
          <p:cNvPr id="6" name="Title 2"/>
          <p:cNvSpPr txBox="1">
            <a:spLocks/>
          </p:cNvSpPr>
          <p:nvPr/>
        </p:nvSpPr>
        <p:spPr bwMode="auto">
          <a:xfrm>
            <a:off x="457200" y="-2286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lgn="ctr" fontAlgn="base">
              <a:spcBef>
                <a:spcPct val="0"/>
              </a:spcBef>
              <a:spcAft>
                <a:spcPct val="0"/>
              </a:spcAft>
              <a:defRPr/>
            </a:pPr>
            <a:r>
              <a:rPr lang="en-IN" sz="4400" u="sng" kern="0" dirty="0" smtClean="0">
                <a:solidFill>
                  <a:schemeClr val="accent2">
                    <a:lumMod val="60000"/>
                    <a:lumOff val="40000"/>
                  </a:schemeClr>
                </a:solidFill>
                <a:effectLst>
                  <a:outerShdw blurRad="38100" dist="38100" dir="2700000" algn="tl">
                    <a:srgbClr val="000000"/>
                  </a:outerShdw>
                </a:effectLst>
                <a:latin typeface="+mj-lt"/>
                <a:ea typeface="+mj-ea"/>
                <a:cs typeface="+mj-cs"/>
              </a:rPr>
              <a:t>Marginal</a:t>
            </a:r>
            <a:r>
              <a:rPr kumimoji="0" lang="en-IN" sz="4400" b="0" i="0" u="sng" strike="noStrike" kern="0" cap="none" spc="0" normalizeH="0" baseline="0" noProof="0" dirty="0" smtClean="0">
                <a:ln>
                  <a:noFill/>
                </a:ln>
                <a:solidFill>
                  <a:schemeClr val="accent2">
                    <a:lumMod val="60000"/>
                    <a:lumOff val="40000"/>
                  </a:schemeClr>
                </a:solidFill>
                <a:effectLst>
                  <a:outerShdw blurRad="38100" dist="38100" dir="2700000" algn="tl">
                    <a:srgbClr val="000000"/>
                  </a:outerShdw>
                </a:effectLst>
                <a:uLnTx/>
                <a:uFillTx/>
                <a:latin typeface="+mj-lt"/>
                <a:ea typeface="+mj-ea"/>
                <a:cs typeface="+mj-cs"/>
              </a:rPr>
              <a:t> Ridge</a:t>
            </a:r>
            <a:endParaRPr kumimoji="0" lang="en-IN" sz="4400" b="0" i="0" u="none" strike="noStrike" kern="0" cap="none" spc="0" normalizeH="0" baseline="0" noProof="0" dirty="0">
              <a:ln>
                <a:noFill/>
              </a:ln>
              <a:solidFill>
                <a:schemeClr val="accent2">
                  <a:lumMod val="60000"/>
                  <a:lumOff val="40000"/>
                </a:schemeClr>
              </a:solidFill>
              <a:effectLst>
                <a:outerShdw blurRad="38100" dist="38100" dir="2700000" algn="tl">
                  <a:srgbClr val="000000"/>
                </a:outerShdw>
              </a:effectLst>
              <a:uLnTx/>
              <a:uFillTx/>
              <a:latin typeface="+mj-lt"/>
              <a:ea typeface="+mj-ea"/>
              <a:cs typeface="+mj-cs"/>
            </a:endParaRPr>
          </a:p>
        </p:txBody>
      </p:sp>
      <p:cxnSp>
        <p:nvCxnSpPr>
          <p:cNvPr id="9" name="Straight Arrow Connector 8"/>
          <p:cNvCxnSpPr/>
          <p:nvPr/>
        </p:nvCxnSpPr>
        <p:spPr>
          <a:xfrm flipV="1">
            <a:off x="457200" y="4745038"/>
            <a:ext cx="533400" cy="2286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16200000" flipH="1">
            <a:off x="2019299" y="4325938"/>
            <a:ext cx="457200" cy="228599"/>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10800000" flipV="1">
            <a:off x="3429000" y="4211638"/>
            <a:ext cx="457200" cy="381000"/>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5400000" flipH="1" flipV="1">
            <a:off x="1585894" y="4829184"/>
            <a:ext cx="457200" cy="2286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pic>
        <p:nvPicPr>
          <p:cNvPr id="21" name="Picture 3" descr="E:\Users\rohit\Bluetooth files transfer\181020102028.jpg"/>
          <p:cNvPicPr>
            <a:picLocks noChangeAspect="1" noChangeArrowheads="1"/>
          </p:cNvPicPr>
          <p:nvPr/>
        </p:nvPicPr>
        <p:blipFill>
          <a:blip r:embed="rId3" cstate="print"/>
          <a:srcRect l="32292" t="11163" r="23455" b="48970"/>
          <a:stretch>
            <a:fillRect/>
          </a:stretch>
        </p:blipFill>
        <p:spPr bwMode="auto">
          <a:xfrm>
            <a:off x="4703448" y="3286124"/>
            <a:ext cx="4011956" cy="3286148"/>
          </a:xfrm>
          <a:prstGeom prst="ellipse">
            <a:avLst/>
          </a:prstGeom>
          <a:noFill/>
          <a:ln w="57150">
            <a:solidFill>
              <a:srgbClr val="00B0F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sers\Dr.Shudhanshu Dixit\Desktop\molar\images-6.jpg"/>
          <p:cNvPicPr>
            <a:picLocks noGrp="1" noChangeAspect="1" noChangeArrowheads="1"/>
          </p:cNvPicPr>
          <p:nvPr>
            <p:ph idx="1"/>
          </p:nvPr>
        </p:nvPicPr>
        <p:blipFill>
          <a:blip r:embed="rId2"/>
          <a:srcRect/>
          <a:stretch>
            <a:fillRect/>
          </a:stretch>
        </p:blipFill>
        <p:spPr bwMode="auto">
          <a:xfrm>
            <a:off x="0" y="0"/>
            <a:ext cx="5338966" cy="3552839"/>
          </a:xfrm>
          <a:prstGeom prst="rect">
            <a:avLst/>
          </a:prstGeom>
          <a:noFill/>
        </p:spPr>
      </p:pic>
      <p:pic>
        <p:nvPicPr>
          <p:cNvPr id="2051" name="Picture 3" descr="E:\Users\Dr.Shudhanshu Dixit\Desktop\clinic recent\1505142_645213232208662_1963873062_n.jpg"/>
          <p:cNvPicPr>
            <a:picLocks noChangeAspect="1" noChangeArrowheads="1"/>
          </p:cNvPicPr>
          <p:nvPr/>
        </p:nvPicPr>
        <p:blipFill>
          <a:blip r:embed="rId3"/>
          <a:srcRect/>
          <a:stretch>
            <a:fillRect/>
          </a:stretch>
        </p:blipFill>
        <p:spPr bwMode="auto">
          <a:xfrm>
            <a:off x="3971925" y="3409950"/>
            <a:ext cx="5172075" cy="3448050"/>
          </a:xfrm>
          <a:prstGeom prst="rect">
            <a:avLst/>
          </a:prstGeom>
          <a:noFill/>
        </p:spPr>
      </p:pic>
      <p:cxnSp>
        <p:nvCxnSpPr>
          <p:cNvPr id="7" name="Straight Arrow Connector 6"/>
          <p:cNvCxnSpPr/>
          <p:nvPr/>
        </p:nvCxnSpPr>
        <p:spPr bwMode="auto">
          <a:xfrm rot="5400000" flipH="1" flipV="1">
            <a:off x="6000760" y="3571876"/>
            <a:ext cx="285752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2500298" y="1500174"/>
            <a:ext cx="414340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6806715" y="1071546"/>
            <a:ext cx="1122871" cy="923330"/>
          </a:xfrm>
          <a:prstGeom prst="rect">
            <a:avLst/>
          </a:prstGeom>
          <a:noFill/>
        </p:spPr>
        <p:txBody>
          <a:bodyPr wrap="none" rtlCol="0">
            <a:spAutoFit/>
          </a:bodyPr>
          <a:lstStyle/>
          <a:p>
            <a:r>
              <a:rPr lang="en-US" dirty="0" err="1" smtClean="0"/>
              <a:t>Mesial</a:t>
            </a:r>
            <a:r>
              <a:rPr lang="en-US" dirty="0" smtClean="0"/>
              <a:t> </a:t>
            </a:r>
          </a:p>
          <a:p>
            <a:r>
              <a:rPr lang="en-US" dirty="0" smtClean="0"/>
              <a:t>Marginal </a:t>
            </a:r>
          </a:p>
          <a:p>
            <a:r>
              <a:rPr lang="en-US" dirty="0" smtClean="0"/>
              <a:t>Ridge</a:t>
            </a:r>
            <a:endParaRPr lang="en-IN" dirty="0"/>
          </a:p>
        </p:txBody>
      </p:sp>
      <p:cxnSp>
        <p:nvCxnSpPr>
          <p:cNvPr id="12" name="Straight Arrow Connector 11"/>
          <p:cNvCxnSpPr/>
          <p:nvPr/>
        </p:nvCxnSpPr>
        <p:spPr bwMode="auto">
          <a:xfrm rot="5400000">
            <a:off x="1250133" y="2321711"/>
            <a:ext cx="3786214" cy="8572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3357554" y="5143512"/>
            <a:ext cx="235745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2143108" y="4720248"/>
            <a:ext cx="1122871" cy="923330"/>
          </a:xfrm>
          <a:prstGeom prst="rect">
            <a:avLst/>
          </a:prstGeom>
          <a:noFill/>
        </p:spPr>
        <p:txBody>
          <a:bodyPr wrap="none" rtlCol="0">
            <a:spAutoFit/>
          </a:bodyPr>
          <a:lstStyle/>
          <a:p>
            <a:r>
              <a:rPr lang="en-US" dirty="0" smtClean="0"/>
              <a:t>Distal </a:t>
            </a:r>
          </a:p>
          <a:p>
            <a:r>
              <a:rPr lang="en-US" dirty="0" smtClean="0"/>
              <a:t>Marginal </a:t>
            </a:r>
          </a:p>
          <a:p>
            <a:r>
              <a:rPr lang="en-US" dirty="0" smtClean="0"/>
              <a:t>Ridge</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Incisal</a:t>
            </a:r>
            <a:r>
              <a:rPr lang="en-US" dirty="0" smtClean="0"/>
              <a:t> Ridge, Lingual Ridge</a:t>
            </a:r>
            <a:endParaRPr lang="en-IN" dirty="0"/>
          </a:p>
        </p:txBody>
      </p:sp>
      <p:grpSp>
        <p:nvGrpSpPr>
          <p:cNvPr id="3" name="Group 33"/>
          <p:cNvGrpSpPr>
            <a:grpSpLocks/>
          </p:cNvGrpSpPr>
          <p:nvPr/>
        </p:nvGrpSpPr>
        <p:grpSpPr bwMode="auto">
          <a:xfrm>
            <a:off x="4648200" y="2514600"/>
            <a:ext cx="4662510" cy="3352800"/>
            <a:chOff x="4648200" y="2514600"/>
            <a:chExt cx="4662510" cy="3352800"/>
          </a:xfrm>
        </p:grpSpPr>
        <p:pic>
          <p:nvPicPr>
            <p:cNvPr id="5" name="Picture 4" descr="ling 1"/>
            <p:cNvPicPr>
              <a:picLocks noChangeAspect="1" noChangeArrowheads="1"/>
            </p:cNvPicPr>
            <p:nvPr/>
          </p:nvPicPr>
          <p:blipFill>
            <a:blip r:embed="rId2"/>
            <a:srcRect l="11057" t="44301" r="7805" b="7945"/>
            <a:stretch>
              <a:fillRect/>
            </a:stretch>
          </p:blipFill>
          <p:spPr bwMode="auto">
            <a:xfrm>
              <a:off x="4648200" y="2514600"/>
              <a:ext cx="2959985" cy="3352800"/>
            </a:xfrm>
            <a:prstGeom prst="rect">
              <a:avLst/>
            </a:prstGeom>
            <a:noFill/>
            <a:ln w="9525">
              <a:noFill/>
              <a:miter lim="800000"/>
              <a:headEnd/>
              <a:tailEnd/>
            </a:ln>
          </p:spPr>
        </p:pic>
        <p:cxnSp>
          <p:nvCxnSpPr>
            <p:cNvPr id="6" name="Straight Connector 13"/>
            <p:cNvCxnSpPr>
              <a:cxnSpLocks noChangeShapeType="1"/>
            </p:cNvCxnSpPr>
            <p:nvPr/>
          </p:nvCxnSpPr>
          <p:spPr bwMode="auto">
            <a:xfrm rot="16200000" flipH="1">
              <a:off x="6362700" y="4229100"/>
              <a:ext cx="91440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cxnSp>
        <p:cxnSp>
          <p:nvCxnSpPr>
            <p:cNvPr id="7" name="Straight Connector 15"/>
            <p:cNvCxnSpPr>
              <a:cxnSpLocks noChangeShapeType="1"/>
            </p:cNvCxnSpPr>
            <p:nvPr/>
          </p:nvCxnSpPr>
          <p:spPr bwMode="auto">
            <a:xfrm rot="5400000">
              <a:off x="5067300" y="4381500"/>
              <a:ext cx="685800" cy="152400"/>
            </a:xfrm>
            <a:prstGeom prst="line">
              <a:avLst/>
            </a:prstGeom>
            <a:ln>
              <a:headEnd/>
              <a:tailEnd/>
            </a:ln>
          </p:spPr>
          <p:style>
            <a:lnRef idx="3">
              <a:schemeClr val="accent2"/>
            </a:lnRef>
            <a:fillRef idx="0">
              <a:schemeClr val="accent2"/>
            </a:fillRef>
            <a:effectRef idx="2">
              <a:schemeClr val="accent2"/>
            </a:effectRef>
            <a:fontRef idx="minor">
              <a:schemeClr val="tx1"/>
            </a:fontRef>
          </p:style>
        </p:cxnSp>
        <p:cxnSp>
          <p:nvCxnSpPr>
            <p:cNvPr id="8" name="Straight Connector 17"/>
            <p:cNvCxnSpPr>
              <a:cxnSpLocks noChangeShapeType="1"/>
            </p:cNvCxnSpPr>
            <p:nvPr/>
          </p:nvCxnSpPr>
          <p:spPr bwMode="auto">
            <a:xfrm rot="5400000">
              <a:off x="5829300" y="4991100"/>
              <a:ext cx="533400" cy="0"/>
            </a:xfrm>
            <a:prstGeom prst="line">
              <a:avLst/>
            </a:prstGeom>
            <a:ln>
              <a:headEnd/>
              <a:tailEnd/>
            </a:ln>
          </p:spPr>
          <p:style>
            <a:lnRef idx="2">
              <a:schemeClr val="accent3"/>
            </a:lnRef>
            <a:fillRef idx="0">
              <a:schemeClr val="accent3"/>
            </a:fillRef>
            <a:effectRef idx="1">
              <a:schemeClr val="accent3"/>
            </a:effectRef>
            <a:fontRef idx="minor">
              <a:schemeClr val="tx1"/>
            </a:fontRef>
          </p:style>
        </p:cxnSp>
        <p:sp>
          <p:nvSpPr>
            <p:cNvPr id="9" name="Text Box 10"/>
            <p:cNvSpPr txBox="1">
              <a:spLocks noChangeArrowheads="1"/>
            </p:cNvSpPr>
            <p:nvPr/>
          </p:nvSpPr>
          <p:spPr bwMode="auto">
            <a:xfrm>
              <a:off x="7786710" y="4139991"/>
              <a:ext cx="1524000" cy="646331"/>
            </a:xfrm>
            <a:prstGeom prst="rect">
              <a:avLst/>
            </a:prstGeom>
            <a:noFill/>
            <a:ln w="9525">
              <a:noFill/>
              <a:miter lim="800000"/>
              <a:headEnd/>
              <a:tailEnd/>
            </a:ln>
          </p:spPr>
          <p:txBody>
            <a:bodyPr>
              <a:spAutoFit/>
            </a:bodyPr>
            <a:lstStyle/>
            <a:p>
              <a:pPr rtl="0">
                <a:spcBef>
                  <a:spcPct val="50000"/>
                </a:spcBef>
              </a:pPr>
              <a:r>
                <a:rPr lang="en-US" dirty="0">
                  <a:solidFill>
                    <a:schemeClr val="bg2"/>
                  </a:solidFill>
                  <a:cs typeface="Tahoma" pitchFamily="34" charset="0"/>
                </a:rPr>
                <a:t>Marginal ridges</a:t>
              </a:r>
            </a:p>
          </p:txBody>
        </p:sp>
        <p:cxnSp>
          <p:nvCxnSpPr>
            <p:cNvPr id="10" name="Straight Arrow Connector 9"/>
            <p:cNvCxnSpPr>
              <a:stCxn id="9" idx="1"/>
            </p:cNvCxnSpPr>
            <p:nvPr/>
          </p:nvCxnSpPr>
          <p:spPr bwMode="auto">
            <a:xfrm rot="10800000" flipV="1">
              <a:off x="5410200" y="4463156"/>
              <a:ext cx="2376510" cy="1850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9" idx="1"/>
            </p:cNvCxnSpPr>
            <p:nvPr/>
          </p:nvCxnSpPr>
          <p:spPr bwMode="auto">
            <a:xfrm rot="10800000">
              <a:off x="6781800" y="4191001"/>
              <a:ext cx="1004910" cy="27215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bwMode="auto">
            <a:xfrm rot="10800000">
              <a:off x="6096000" y="5029200"/>
              <a:ext cx="1690710" cy="40006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3" name="Text Box 10"/>
          <p:cNvSpPr txBox="1">
            <a:spLocks noChangeArrowheads="1"/>
          </p:cNvSpPr>
          <p:nvPr/>
        </p:nvSpPr>
        <p:spPr bwMode="auto">
          <a:xfrm>
            <a:off x="7762908" y="5140123"/>
            <a:ext cx="1524000" cy="646331"/>
          </a:xfrm>
          <a:prstGeom prst="rect">
            <a:avLst/>
          </a:prstGeom>
          <a:noFill/>
          <a:ln w="9525">
            <a:noFill/>
            <a:miter lim="800000"/>
            <a:headEnd/>
            <a:tailEnd/>
          </a:ln>
        </p:spPr>
        <p:txBody>
          <a:bodyPr>
            <a:spAutoFit/>
          </a:bodyPr>
          <a:lstStyle/>
          <a:p>
            <a:pPr rtl="0">
              <a:spcBef>
                <a:spcPct val="50000"/>
              </a:spcBef>
            </a:pPr>
            <a:r>
              <a:rPr lang="en-US" dirty="0" smtClean="0">
                <a:solidFill>
                  <a:schemeClr val="bg2"/>
                </a:solidFill>
                <a:cs typeface="Tahoma" pitchFamily="34" charset="0"/>
              </a:rPr>
              <a:t>Lingual </a:t>
            </a:r>
            <a:r>
              <a:rPr lang="en-US" dirty="0">
                <a:solidFill>
                  <a:schemeClr val="bg2"/>
                </a:solidFill>
                <a:cs typeface="Tahoma" pitchFamily="34" charset="0"/>
              </a:rPr>
              <a:t>ridges</a:t>
            </a:r>
          </a:p>
        </p:txBody>
      </p:sp>
      <p:pic>
        <p:nvPicPr>
          <p:cNvPr id="14" name="Picture 10" descr="E:\Users\rohit\Bluetooth files transfer\181020102041.jpg"/>
          <p:cNvPicPr>
            <a:picLocks noChangeAspect="1" noChangeArrowheads="1"/>
          </p:cNvPicPr>
          <p:nvPr/>
        </p:nvPicPr>
        <p:blipFill>
          <a:blip r:embed="rId3">
            <a:lum bright="10000" contrast="30000"/>
          </a:blip>
          <a:srcRect l="14598" r="23143" b="32079"/>
          <a:stretch>
            <a:fillRect/>
          </a:stretch>
        </p:blipFill>
        <p:spPr bwMode="auto">
          <a:xfrm>
            <a:off x="304800" y="3602038"/>
            <a:ext cx="3886200" cy="3179762"/>
          </a:xfrm>
          <a:prstGeom prst="rect">
            <a:avLst/>
          </a:prstGeom>
          <a:noFill/>
          <a:ln w="57150">
            <a:solidFill>
              <a:schemeClr val="bg1"/>
            </a:solidFill>
            <a:prstDash val="sysDash"/>
            <a:miter lim="800000"/>
            <a:headEnd/>
            <a:tailEnd/>
          </a:ln>
        </p:spPr>
      </p:pic>
      <p:cxnSp>
        <p:nvCxnSpPr>
          <p:cNvPr id="15" name="Straight Arrow Connector 14"/>
          <p:cNvCxnSpPr/>
          <p:nvPr/>
        </p:nvCxnSpPr>
        <p:spPr>
          <a:xfrm rot="16200000" flipH="1">
            <a:off x="1171552" y="3829053"/>
            <a:ext cx="457200" cy="228599"/>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10800000" flipV="1">
            <a:off x="3000364" y="3786190"/>
            <a:ext cx="457200" cy="381000"/>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7" name="Straight Connector 17"/>
          <p:cNvCxnSpPr>
            <a:cxnSpLocks noChangeShapeType="1"/>
          </p:cNvCxnSpPr>
          <p:nvPr/>
        </p:nvCxnSpPr>
        <p:spPr bwMode="auto">
          <a:xfrm rot="10800000">
            <a:off x="5429256" y="5357826"/>
            <a:ext cx="1214446" cy="1588"/>
          </a:xfrm>
          <a:prstGeom prst="line">
            <a:avLst/>
          </a:prstGeom>
          <a:ln>
            <a:headEnd/>
            <a:tailEn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bwMode="auto">
          <a:xfrm rot="10800000">
            <a:off x="5786446" y="5357826"/>
            <a:ext cx="1785950" cy="85725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4" name="Text Box 10"/>
          <p:cNvSpPr txBox="1">
            <a:spLocks noChangeArrowheads="1"/>
          </p:cNvSpPr>
          <p:nvPr/>
        </p:nvSpPr>
        <p:spPr bwMode="auto">
          <a:xfrm>
            <a:off x="7715272" y="5925941"/>
            <a:ext cx="1214446" cy="646331"/>
          </a:xfrm>
          <a:prstGeom prst="rect">
            <a:avLst/>
          </a:prstGeom>
          <a:noFill/>
          <a:ln w="9525">
            <a:noFill/>
            <a:miter lim="800000"/>
            <a:headEnd/>
            <a:tailEnd/>
          </a:ln>
        </p:spPr>
        <p:txBody>
          <a:bodyPr wrap="square">
            <a:spAutoFit/>
          </a:bodyPr>
          <a:lstStyle/>
          <a:p>
            <a:pPr rtl="0">
              <a:spcBef>
                <a:spcPct val="50000"/>
              </a:spcBef>
            </a:pPr>
            <a:r>
              <a:rPr lang="en-US" dirty="0" err="1" smtClean="0">
                <a:solidFill>
                  <a:schemeClr val="bg2"/>
                </a:solidFill>
                <a:cs typeface="Tahoma" pitchFamily="34" charset="0"/>
              </a:rPr>
              <a:t>Incisal</a:t>
            </a:r>
            <a:r>
              <a:rPr lang="en-US" dirty="0" smtClean="0">
                <a:solidFill>
                  <a:schemeClr val="bg2"/>
                </a:solidFill>
                <a:cs typeface="Tahoma" pitchFamily="34" charset="0"/>
              </a:rPr>
              <a:t> ridges</a:t>
            </a:r>
            <a:endParaRPr lang="en-US" dirty="0">
              <a:solidFill>
                <a:schemeClr val="bg2"/>
              </a:solidFill>
              <a:cs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Users\Dr.Shudhanshu Dixit\Desktop\molar\images-3.jpg"/>
          <p:cNvPicPr>
            <a:picLocks noChangeAspect="1" noChangeArrowheads="1"/>
          </p:cNvPicPr>
          <p:nvPr/>
        </p:nvPicPr>
        <p:blipFill>
          <a:blip r:embed="rId2"/>
          <a:srcRect b="60436"/>
          <a:stretch>
            <a:fillRect/>
          </a:stretch>
        </p:blipFill>
        <p:spPr bwMode="auto">
          <a:xfrm>
            <a:off x="785786" y="2857496"/>
            <a:ext cx="7396784" cy="3786214"/>
          </a:xfrm>
          <a:prstGeom prst="rect">
            <a:avLst/>
          </a:prstGeom>
          <a:noFill/>
        </p:spPr>
      </p:pic>
      <p:sp>
        <p:nvSpPr>
          <p:cNvPr id="3" name="Content Placeholder 2"/>
          <p:cNvSpPr>
            <a:spLocks noGrp="1"/>
          </p:cNvSpPr>
          <p:nvPr>
            <p:ph idx="1"/>
          </p:nvPr>
        </p:nvSpPr>
        <p:spPr>
          <a:xfrm>
            <a:off x="357158" y="428604"/>
            <a:ext cx="8572560" cy="4114800"/>
          </a:xfrm>
        </p:spPr>
        <p:txBody>
          <a:bodyPr/>
          <a:lstStyle/>
          <a:p>
            <a:r>
              <a:rPr lang="en-US" dirty="0" err="1" smtClean="0"/>
              <a:t>Buccal</a:t>
            </a:r>
            <a:r>
              <a:rPr lang="en-US" dirty="0" smtClean="0"/>
              <a:t> cusp ridge – seen on </a:t>
            </a:r>
            <a:r>
              <a:rPr lang="en-US" dirty="0" err="1" smtClean="0"/>
              <a:t>buccal</a:t>
            </a:r>
            <a:r>
              <a:rPr lang="en-US" dirty="0" smtClean="0"/>
              <a:t> surface of tooth</a:t>
            </a:r>
          </a:p>
          <a:p>
            <a:r>
              <a:rPr lang="en-US" dirty="0" smtClean="0"/>
              <a:t>Lingual cusp ridge – seen on lingual surface of tooth</a:t>
            </a:r>
            <a:endParaRPr lang="en-IN" dirty="0" smtClean="0"/>
          </a:p>
          <a:p>
            <a:endParaRPr lang="en-IN" dirty="0"/>
          </a:p>
        </p:txBody>
      </p:sp>
      <p:cxnSp>
        <p:nvCxnSpPr>
          <p:cNvPr id="5" name="Straight Arrow Connector 4"/>
          <p:cNvCxnSpPr/>
          <p:nvPr/>
        </p:nvCxnSpPr>
        <p:spPr bwMode="auto">
          <a:xfrm rot="5400000">
            <a:off x="1000100" y="5500702"/>
            <a:ext cx="1000926" cy="7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bwMode="auto">
          <a:xfrm rot="5400000">
            <a:off x="1786712" y="5499908"/>
            <a:ext cx="1000132"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rot="5400000">
            <a:off x="6286512" y="5500702"/>
            <a:ext cx="1000926" cy="7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rot="5400000">
            <a:off x="7001686" y="5499908"/>
            <a:ext cx="1000132"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solidFill>
                  <a:schemeClr val="accent2">
                    <a:lumMod val="60000"/>
                    <a:lumOff val="40000"/>
                  </a:schemeClr>
                </a:solidFill>
              </a:rPr>
              <a:t>Oblique ridge</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32" y="2528910"/>
            <a:ext cx="8229600" cy="4114800"/>
          </a:xfrm>
        </p:spPr>
        <p:txBody>
          <a:bodyPr/>
          <a:lstStyle/>
          <a:p>
            <a:pPr eaLnBrk="1" hangingPunct="1">
              <a:defRPr/>
            </a:pPr>
            <a:r>
              <a:rPr lang="en-US" sz="2400" dirty="0" smtClean="0"/>
              <a:t>Seen only in maxillary molars</a:t>
            </a:r>
          </a:p>
          <a:p>
            <a:pPr eaLnBrk="1" hangingPunct="1">
              <a:defRPr/>
            </a:pPr>
            <a:endParaRPr lang="en-US" sz="2400" dirty="0" smtClean="0"/>
          </a:p>
          <a:p>
            <a:pPr eaLnBrk="1" hangingPunct="1">
              <a:defRPr/>
            </a:pPr>
            <a:r>
              <a:rPr lang="en-US" sz="2400" dirty="0" smtClean="0"/>
              <a:t>Seen in the </a:t>
            </a:r>
            <a:r>
              <a:rPr lang="en-US" sz="2400" dirty="0" err="1" smtClean="0"/>
              <a:t>occlusal</a:t>
            </a:r>
            <a:r>
              <a:rPr lang="en-US" sz="2400" dirty="0" smtClean="0"/>
              <a:t> aspect</a:t>
            </a:r>
          </a:p>
          <a:p>
            <a:pPr eaLnBrk="1" hangingPunct="1">
              <a:defRPr/>
            </a:pPr>
            <a:endParaRPr lang="en-US" sz="2400" dirty="0" smtClean="0"/>
          </a:p>
          <a:p>
            <a:pPr eaLnBrk="1" hangingPunct="1">
              <a:defRPr/>
            </a:pPr>
            <a:r>
              <a:rPr lang="en-US" sz="2400" dirty="0" smtClean="0"/>
              <a:t>Runs obliquely as a continuation between 2 cusps</a:t>
            </a:r>
          </a:p>
          <a:p>
            <a:pPr eaLnBrk="1" hangingPunct="1">
              <a:defRPr/>
            </a:pPr>
            <a:endParaRPr lang="en-US" sz="2400" dirty="0" smtClean="0"/>
          </a:p>
          <a:p>
            <a:pPr eaLnBrk="1" hangingPunct="1">
              <a:defRPr/>
            </a:pPr>
            <a:r>
              <a:rPr lang="en-US" sz="2400" dirty="0" smtClean="0"/>
              <a:t>Runs from </a:t>
            </a:r>
            <a:r>
              <a:rPr lang="en-US" sz="2400" dirty="0" err="1" smtClean="0"/>
              <a:t>mesiolingual</a:t>
            </a:r>
            <a:r>
              <a:rPr lang="en-US" sz="2400" dirty="0" smtClean="0"/>
              <a:t> cusp to </a:t>
            </a:r>
            <a:r>
              <a:rPr lang="en-US" sz="2400" dirty="0" err="1" smtClean="0"/>
              <a:t>distobuccal</a:t>
            </a:r>
            <a:r>
              <a:rPr lang="en-US" sz="2400" dirty="0" smtClean="0"/>
              <a:t> cusp</a:t>
            </a:r>
            <a:endParaRPr lang="en-IN" sz="2400" dirty="0"/>
          </a:p>
        </p:txBody>
      </p:sp>
      <p:pic>
        <p:nvPicPr>
          <p:cNvPr id="18437" name="Picture 2" descr="E:\Users\Dr.Shudhanshu Dixit\1st molar\images-6.jpg"/>
          <p:cNvPicPr>
            <a:picLocks noChangeAspect="1" noChangeArrowheads="1"/>
          </p:cNvPicPr>
          <p:nvPr/>
        </p:nvPicPr>
        <p:blipFill>
          <a:blip r:embed="rId2"/>
          <a:srcRect l="13490" r="9612"/>
          <a:stretch>
            <a:fillRect/>
          </a:stretch>
        </p:blipFill>
        <p:spPr bwMode="auto">
          <a:xfrm>
            <a:off x="4872567" y="0"/>
            <a:ext cx="4305300" cy="4191000"/>
          </a:xfrm>
          <a:prstGeom prst="rect">
            <a:avLst/>
          </a:prstGeom>
          <a:noFill/>
          <a:ln w="9525">
            <a:noFill/>
            <a:miter lim="800000"/>
            <a:headEnd/>
            <a:tailEnd/>
          </a:ln>
        </p:spPr>
      </p:pic>
      <p:sp>
        <p:nvSpPr>
          <p:cNvPr id="18438" name="TextBox 6"/>
          <p:cNvSpPr txBox="1">
            <a:spLocks noChangeArrowheads="1"/>
          </p:cNvSpPr>
          <p:nvPr/>
        </p:nvSpPr>
        <p:spPr bwMode="auto">
          <a:xfrm>
            <a:off x="5994400" y="1981201"/>
            <a:ext cx="362600" cy="369332"/>
          </a:xfrm>
          <a:prstGeom prst="rect">
            <a:avLst/>
          </a:prstGeom>
          <a:noFill/>
          <a:ln w="9525">
            <a:noFill/>
            <a:miter lim="800000"/>
            <a:headEnd/>
            <a:tailEnd/>
          </a:ln>
        </p:spPr>
        <p:txBody>
          <a:bodyPr wrap="none">
            <a:spAutoFit/>
          </a:bodyPr>
          <a:lstStyle/>
          <a:p>
            <a:r>
              <a:rPr lang="en-US">
                <a:solidFill>
                  <a:schemeClr val="bg2"/>
                </a:solidFill>
              </a:rPr>
              <a:t>M</a:t>
            </a:r>
            <a:endParaRPr lang="en-IN">
              <a:solidFill>
                <a:schemeClr val="bg2"/>
              </a:solidFill>
            </a:endParaRPr>
          </a:p>
        </p:txBody>
      </p:sp>
      <p:sp>
        <p:nvSpPr>
          <p:cNvPr id="18439" name="TextBox 7"/>
          <p:cNvSpPr txBox="1">
            <a:spLocks noChangeArrowheads="1"/>
          </p:cNvSpPr>
          <p:nvPr/>
        </p:nvSpPr>
        <p:spPr bwMode="auto">
          <a:xfrm>
            <a:off x="8229600" y="457201"/>
            <a:ext cx="341760" cy="369332"/>
          </a:xfrm>
          <a:prstGeom prst="rect">
            <a:avLst/>
          </a:prstGeom>
          <a:noFill/>
          <a:ln w="9525">
            <a:noFill/>
            <a:miter lim="800000"/>
            <a:headEnd/>
            <a:tailEnd/>
          </a:ln>
        </p:spPr>
        <p:txBody>
          <a:bodyPr wrap="none">
            <a:spAutoFit/>
          </a:bodyPr>
          <a:lstStyle/>
          <a:p>
            <a:r>
              <a:rPr lang="en-US">
                <a:solidFill>
                  <a:schemeClr val="bg2"/>
                </a:solidFill>
              </a:rPr>
              <a:t>D</a:t>
            </a:r>
            <a:endParaRPr lang="en-IN">
              <a:solidFill>
                <a:schemeClr val="bg2"/>
              </a:solidFill>
            </a:endParaRPr>
          </a:p>
        </p:txBody>
      </p:sp>
      <p:sp>
        <p:nvSpPr>
          <p:cNvPr id="18440" name="TextBox 8"/>
          <p:cNvSpPr txBox="1">
            <a:spLocks noChangeArrowheads="1"/>
          </p:cNvSpPr>
          <p:nvPr/>
        </p:nvSpPr>
        <p:spPr bwMode="auto">
          <a:xfrm>
            <a:off x="8161867" y="2743201"/>
            <a:ext cx="514885" cy="369332"/>
          </a:xfrm>
          <a:prstGeom prst="rect">
            <a:avLst/>
          </a:prstGeom>
          <a:noFill/>
          <a:ln w="9525">
            <a:noFill/>
            <a:miter lim="800000"/>
            <a:headEnd/>
            <a:tailEnd/>
          </a:ln>
        </p:spPr>
        <p:txBody>
          <a:bodyPr wrap="none">
            <a:spAutoFit/>
          </a:bodyPr>
          <a:lstStyle/>
          <a:p>
            <a:r>
              <a:rPr lang="en-US">
                <a:solidFill>
                  <a:schemeClr val="bg2"/>
                </a:solidFill>
              </a:rPr>
              <a:t>L/P</a:t>
            </a:r>
            <a:endParaRPr lang="en-IN">
              <a:solidFill>
                <a:schemeClr val="bg2"/>
              </a:solidFill>
            </a:endParaRPr>
          </a:p>
        </p:txBody>
      </p:sp>
      <p:sp>
        <p:nvSpPr>
          <p:cNvPr id="18441" name="TextBox 9"/>
          <p:cNvSpPr txBox="1">
            <a:spLocks noChangeArrowheads="1"/>
          </p:cNvSpPr>
          <p:nvPr/>
        </p:nvSpPr>
        <p:spPr bwMode="auto">
          <a:xfrm>
            <a:off x="6468533" y="152401"/>
            <a:ext cx="320922" cy="369332"/>
          </a:xfrm>
          <a:prstGeom prst="rect">
            <a:avLst/>
          </a:prstGeom>
          <a:noFill/>
          <a:ln w="9525">
            <a:noFill/>
            <a:miter lim="800000"/>
            <a:headEnd/>
            <a:tailEnd/>
          </a:ln>
        </p:spPr>
        <p:txBody>
          <a:bodyPr wrap="none">
            <a:spAutoFit/>
          </a:bodyPr>
          <a:lstStyle/>
          <a:p>
            <a:r>
              <a:rPr lang="en-US"/>
              <a:t>B</a:t>
            </a:r>
            <a:endParaRPr lang="en-IN"/>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IN"/>
          </a:p>
        </p:txBody>
      </p:sp>
      <p:sp>
        <p:nvSpPr>
          <p:cNvPr id="6" name="Slide Number Placeholder 5"/>
          <p:cNvSpPr>
            <a:spLocks noGrp="1"/>
          </p:cNvSpPr>
          <p:nvPr>
            <p:ph type="sldNum" sz="quarter" idx="12"/>
          </p:nvPr>
        </p:nvSpPr>
        <p:spPr/>
        <p:txBody>
          <a:bodyPr/>
          <a:lstStyle/>
          <a:p>
            <a:pPr>
              <a:defRPr/>
            </a:pPr>
            <a:fld id="{E9E369B5-ED0E-48B6-9883-A82AE1A45ECB}" type="slidenum">
              <a:rPr lang="en-US"/>
              <a:pPr>
                <a:defRPr/>
              </a:pPr>
              <a:t>38</a:t>
            </a:fld>
            <a:endParaRPr lang="en-US"/>
          </a:p>
        </p:txBody>
      </p:sp>
      <p:pic>
        <p:nvPicPr>
          <p:cNvPr id="19460" name="Picture 2" descr="E:\Users\Dr.Shudhanshu Dixit\1st molar\deep_grooves.jpg"/>
          <p:cNvPicPr>
            <a:picLocks noGrp="1" noChangeAspect="1" noChangeArrowheads="1"/>
          </p:cNvPicPr>
          <p:nvPr>
            <p:ph idx="1"/>
          </p:nvPr>
        </p:nvPicPr>
        <p:blipFill>
          <a:blip r:embed="rId2"/>
          <a:srcRect/>
          <a:stretch>
            <a:fillRect/>
          </a:stretch>
        </p:blipFill>
        <p:spPr>
          <a:xfrm>
            <a:off x="0" y="0"/>
            <a:ext cx="9144000" cy="6861175"/>
          </a:xfrm>
          <a:noFill/>
        </p:spPr>
      </p:pic>
      <p:sp>
        <p:nvSpPr>
          <p:cNvPr id="19461" name="TextBox 7"/>
          <p:cNvSpPr txBox="1">
            <a:spLocks noChangeArrowheads="1"/>
          </p:cNvSpPr>
          <p:nvPr/>
        </p:nvSpPr>
        <p:spPr bwMode="auto">
          <a:xfrm>
            <a:off x="4030134" y="4267201"/>
            <a:ext cx="478016" cy="369332"/>
          </a:xfrm>
          <a:prstGeom prst="rect">
            <a:avLst/>
          </a:prstGeom>
          <a:noFill/>
          <a:ln w="9525">
            <a:noFill/>
            <a:miter lim="800000"/>
            <a:headEnd/>
            <a:tailEnd/>
          </a:ln>
        </p:spPr>
        <p:txBody>
          <a:bodyPr wrap="none">
            <a:spAutoFit/>
          </a:bodyPr>
          <a:lstStyle/>
          <a:p>
            <a:r>
              <a:rPr lang="en-US">
                <a:solidFill>
                  <a:schemeClr val="bg1"/>
                </a:solidFill>
              </a:rPr>
              <a:t>ML</a:t>
            </a:r>
            <a:endParaRPr lang="en-IN">
              <a:solidFill>
                <a:schemeClr val="bg1"/>
              </a:solidFill>
            </a:endParaRPr>
          </a:p>
        </p:txBody>
      </p:sp>
      <p:sp>
        <p:nvSpPr>
          <p:cNvPr id="19462" name="TextBox 8"/>
          <p:cNvSpPr txBox="1">
            <a:spLocks noChangeArrowheads="1"/>
          </p:cNvSpPr>
          <p:nvPr/>
        </p:nvSpPr>
        <p:spPr bwMode="auto">
          <a:xfrm>
            <a:off x="4165600" y="1752600"/>
            <a:ext cx="498855" cy="369332"/>
          </a:xfrm>
          <a:prstGeom prst="rect">
            <a:avLst/>
          </a:prstGeom>
          <a:noFill/>
          <a:ln w="9525">
            <a:noFill/>
            <a:miter lim="800000"/>
            <a:headEnd/>
            <a:tailEnd/>
          </a:ln>
        </p:spPr>
        <p:txBody>
          <a:bodyPr wrap="none">
            <a:spAutoFit/>
          </a:bodyPr>
          <a:lstStyle/>
          <a:p>
            <a:r>
              <a:rPr lang="en-US">
                <a:solidFill>
                  <a:schemeClr val="bg1"/>
                </a:solidFill>
              </a:rPr>
              <a:t>MB</a:t>
            </a:r>
            <a:endParaRPr lang="en-IN">
              <a:solidFill>
                <a:schemeClr val="bg1"/>
              </a:solidFill>
            </a:endParaRPr>
          </a:p>
        </p:txBody>
      </p:sp>
      <p:sp>
        <p:nvSpPr>
          <p:cNvPr id="19463" name="TextBox 9"/>
          <p:cNvSpPr txBox="1">
            <a:spLocks noChangeArrowheads="1"/>
          </p:cNvSpPr>
          <p:nvPr/>
        </p:nvSpPr>
        <p:spPr bwMode="auto">
          <a:xfrm>
            <a:off x="2269067" y="1905001"/>
            <a:ext cx="478016" cy="369332"/>
          </a:xfrm>
          <a:prstGeom prst="rect">
            <a:avLst/>
          </a:prstGeom>
          <a:noFill/>
          <a:ln w="9525">
            <a:noFill/>
            <a:miter lim="800000"/>
            <a:headEnd/>
            <a:tailEnd/>
          </a:ln>
        </p:spPr>
        <p:txBody>
          <a:bodyPr wrap="none">
            <a:spAutoFit/>
          </a:bodyPr>
          <a:lstStyle/>
          <a:p>
            <a:r>
              <a:rPr lang="en-US">
                <a:solidFill>
                  <a:schemeClr val="bg1"/>
                </a:solidFill>
              </a:rPr>
              <a:t>DB</a:t>
            </a:r>
            <a:endParaRPr lang="en-IN">
              <a:solidFill>
                <a:schemeClr val="bg1"/>
              </a:solidFill>
            </a:endParaRPr>
          </a:p>
        </p:txBody>
      </p:sp>
      <p:sp>
        <p:nvSpPr>
          <p:cNvPr id="19464" name="TextBox 10"/>
          <p:cNvSpPr txBox="1">
            <a:spLocks noChangeArrowheads="1"/>
          </p:cNvSpPr>
          <p:nvPr/>
        </p:nvSpPr>
        <p:spPr bwMode="auto">
          <a:xfrm>
            <a:off x="1253067" y="3940176"/>
            <a:ext cx="457176" cy="369332"/>
          </a:xfrm>
          <a:prstGeom prst="rect">
            <a:avLst/>
          </a:prstGeom>
          <a:noFill/>
          <a:ln w="9525">
            <a:noFill/>
            <a:miter lim="800000"/>
            <a:headEnd/>
            <a:tailEnd/>
          </a:ln>
        </p:spPr>
        <p:txBody>
          <a:bodyPr wrap="none">
            <a:spAutoFit/>
          </a:bodyPr>
          <a:lstStyle/>
          <a:p>
            <a:r>
              <a:rPr lang="en-US">
                <a:solidFill>
                  <a:schemeClr val="bg1"/>
                </a:solidFill>
              </a:rPr>
              <a:t>DL</a:t>
            </a:r>
            <a:endParaRPr lang="en-IN">
              <a:solidFill>
                <a:schemeClr val="bg1"/>
              </a:solidFill>
            </a:endParaRPr>
          </a:p>
        </p:txBody>
      </p:sp>
      <p:sp>
        <p:nvSpPr>
          <p:cNvPr id="10" name="Rectangle 9"/>
          <p:cNvSpPr/>
          <p:nvPr/>
        </p:nvSpPr>
        <p:spPr>
          <a:xfrm>
            <a:off x="1500166" y="130710"/>
            <a:ext cx="5643602" cy="369332"/>
          </a:xfrm>
          <a:prstGeom prst="rect">
            <a:avLst/>
          </a:prstGeom>
        </p:spPr>
        <p:txBody>
          <a:bodyPr wrap="square">
            <a:spAutoFit/>
          </a:bodyPr>
          <a:lstStyle/>
          <a:p>
            <a:pPr marL="533400" indent="-533400">
              <a:buClr>
                <a:schemeClr val="bg2"/>
              </a:buClr>
              <a:defRPr/>
            </a:pPr>
            <a:r>
              <a:rPr lang="en-US" dirty="0" smtClean="0">
                <a:solidFill>
                  <a:schemeClr val="bg2"/>
                </a:solidFill>
              </a:rPr>
              <a:t>	Ridge is reduced in center of </a:t>
            </a:r>
            <a:r>
              <a:rPr lang="en-US" dirty="0" err="1" smtClean="0">
                <a:solidFill>
                  <a:schemeClr val="bg2"/>
                </a:solidFill>
              </a:rPr>
              <a:t>occlusal</a:t>
            </a:r>
            <a:r>
              <a:rPr lang="en-US" dirty="0" smtClean="0">
                <a:solidFill>
                  <a:schemeClr val="bg2"/>
                </a:solidFill>
              </a:rPr>
              <a:t> surface </a:t>
            </a:r>
          </a:p>
        </p:txBody>
      </p:sp>
      <p:cxnSp>
        <p:nvCxnSpPr>
          <p:cNvPr id="12" name="Straight Arrow Connector 11"/>
          <p:cNvCxnSpPr/>
          <p:nvPr/>
        </p:nvCxnSpPr>
        <p:spPr bwMode="auto">
          <a:xfrm rot="5400000">
            <a:off x="2214546" y="857232"/>
            <a:ext cx="3000396" cy="21431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angles &amp; Point angles</a:t>
            </a:r>
            <a:endParaRPr lang="en-IN" dirty="0"/>
          </a:p>
        </p:txBody>
      </p:sp>
      <p:sp>
        <p:nvSpPr>
          <p:cNvPr id="3" name="Content Placeholder 2"/>
          <p:cNvSpPr>
            <a:spLocks noGrp="1"/>
          </p:cNvSpPr>
          <p:nvPr>
            <p:ph idx="1"/>
          </p:nvPr>
        </p:nvSpPr>
        <p:spPr/>
        <p:txBody>
          <a:bodyPr/>
          <a:lstStyle/>
          <a:p>
            <a:r>
              <a:rPr lang="en-US" dirty="0" smtClean="0"/>
              <a:t>Line angle : </a:t>
            </a:r>
          </a:p>
          <a:p>
            <a:r>
              <a:rPr lang="en-US" dirty="0" smtClean="0"/>
              <a:t>formed by junction of 2 surfaces</a:t>
            </a:r>
          </a:p>
          <a:p>
            <a:r>
              <a:rPr lang="en-US" dirty="0" smtClean="0"/>
              <a:t>Named according to the joining surfaces</a:t>
            </a:r>
          </a:p>
          <a:p>
            <a:r>
              <a:rPr lang="en-US" dirty="0" smtClean="0"/>
              <a:t>Anterior teeth – 6 line angles</a:t>
            </a:r>
          </a:p>
          <a:p>
            <a:r>
              <a:rPr lang="en-US" dirty="0" smtClean="0"/>
              <a:t>Posterior teeth – 8 line angles </a:t>
            </a:r>
            <a:endParaRPr lang="en-IN" dirty="0" smtClean="0"/>
          </a:p>
          <a:p>
            <a:r>
              <a:rPr lang="en-US" dirty="0" smtClean="0"/>
              <a:t>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a:t>
            </a:r>
            <a:endParaRPr lang="en-IN" dirty="0"/>
          </a:p>
        </p:txBody>
      </p:sp>
      <p:sp>
        <p:nvSpPr>
          <p:cNvPr id="3" name="Content Placeholder 2"/>
          <p:cNvSpPr>
            <a:spLocks noGrp="1"/>
          </p:cNvSpPr>
          <p:nvPr>
            <p:ph idx="1"/>
          </p:nvPr>
        </p:nvSpPr>
        <p:spPr/>
        <p:txBody>
          <a:bodyPr/>
          <a:lstStyle/>
          <a:p>
            <a:r>
              <a:rPr lang="en-US" dirty="0" smtClean="0"/>
              <a:t>Traits of teeth</a:t>
            </a:r>
          </a:p>
          <a:p>
            <a:endParaRPr lang="en-US" dirty="0" smtClean="0"/>
          </a:p>
          <a:p>
            <a:r>
              <a:rPr lang="en-US" dirty="0" smtClean="0"/>
              <a:t>Surfaces or Aspects of teeth</a:t>
            </a:r>
          </a:p>
          <a:p>
            <a:endParaRPr lang="en-US" dirty="0" smtClean="0"/>
          </a:p>
          <a:p>
            <a:r>
              <a:rPr lang="en-US" dirty="0" smtClean="0"/>
              <a:t>Landmarks on teeth (crown and root)</a:t>
            </a:r>
          </a:p>
          <a:p>
            <a:endParaRPr lang="en-US" dirty="0" smtClean="0"/>
          </a:p>
          <a:p>
            <a:r>
              <a:rPr lang="en-US" dirty="0" smtClean="0"/>
              <a:t>Line angle and point angle</a:t>
            </a:r>
            <a:endParaRPr lang="en-IN" dirty="0" smtClean="0"/>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Depressions on tooth surface</a:t>
            </a:r>
            <a:endParaRPr lang="en-IN" dirty="0"/>
          </a:p>
        </p:txBody>
      </p:sp>
      <p:sp>
        <p:nvSpPr>
          <p:cNvPr id="3" name="Content Placeholder 2"/>
          <p:cNvSpPr>
            <a:spLocks noGrp="1"/>
          </p:cNvSpPr>
          <p:nvPr>
            <p:ph idx="1"/>
          </p:nvPr>
        </p:nvSpPr>
        <p:spPr/>
        <p:txBody>
          <a:bodyPr/>
          <a:lstStyle/>
          <a:p>
            <a:r>
              <a:rPr lang="en-US" dirty="0" err="1" smtClean="0"/>
              <a:t>Fossae</a:t>
            </a:r>
            <a:endParaRPr lang="en-US" dirty="0" smtClean="0"/>
          </a:p>
          <a:p>
            <a:r>
              <a:rPr lang="en-US" dirty="0" smtClean="0"/>
              <a:t>Depression or concavity on the lingual surface of </a:t>
            </a:r>
            <a:r>
              <a:rPr lang="en-US" smtClean="0"/>
              <a:t>anteriors</a:t>
            </a:r>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err="1" smtClean="0"/>
              <a:t>Sulcus</a:t>
            </a:r>
            <a:r>
              <a:rPr lang="en-US" dirty="0" smtClean="0"/>
              <a:t> : a long depression or valley on the </a:t>
            </a:r>
            <a:r>
              <a:rPr lang="en-US" dirty="0" err="1" smtClean="0"/>
              <a:t>occlusal</a:t>
            </a:r>
            <a:r>
              <a:rPr lang="en-US" dirty="0" smtClean="0"/>
              <a:t> surface of posterior teeth</a:t>
            </a:r>
          </a:p>
          <a:p>
            <a:endParaRPr lang="en-US" dirty="0" smtClean="0"/>
          </a:p>
          <a:p>
            <a:r>
              <a:rPr lang="en-US" dirty="0" err="1" smtClean="0"/>
              <a:t>Fossae</a:t>
            </a:r>
            <a:r>
              <a:rPr lang="en-US" dirty="0" smtClean="0"/>
              <a:t> – depression or concavity on lingual surface of anterior teeth &amp; </a:t>
            </a:r>
            <a:r>
              <a:rPr lang="en-US" dirty="0" err="1" smtClean="0"/>
              <a:t>occlusal</a:t>
            </a:r>
            <a:r>
              <a:rPr lang="en-US" dirty="0" smtClean="0"/>
              <a:t> surface of posterior teeth</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Landmarks of root</a:t>
            </a:r>
            <a:endParaRPr lang="en-IN" dirty="0"/>
          </a:p>
        </p:txBody>
      </p:sp>
      <p:sp>
        <p:nvSpPr>
          <p:cNvPr id="3" name="Content Placeholder 2"/>
          <p:cNvSpPr>
            <a:spLocks noGrp="1"/>
          </p:cNvSpPr>
          <p:nvPr>
            <p:ph idx="1"/>
          </p:nvPr>
        </p:nvSpPr>
        <p:spPr/>
        <p:txBody>
          <a:bodyPr/>
          <a:lstStyle/>
          <a:p>
            <a:r>
              <a:rPr lang="en-US" dirty="0" smtClean="0"/>
              <a:t>Root trunk – present only in </a:t>
            </a:r>
            <a:r>
              <a:rPr lang="en-US" dirty="0" err="1" smtClean="0"/>
              <a:t>multirooted</a:t>
            </a:r>
            <a:r>
              <a:rPr lang="en-US" dirty="0" smtClean="0"/>
              <a:t> teeth. It is undivided part of root near the cervical line</a:t>
            </a:r>
          </a:p>
          <a:p>
            <a:r>
              <a:rPr lang="en-US" dirty="0" err="1" smtClean="0"/>
              <a:t>Furcation</a:t>
            </a:r>
            <a:r>
              <a:rPr lang="en-US" dirty="0" smtClean="0"/>
              <a:t> – place where the root trunk divides into separate roots</a:t>
            </a:r>
          </a:p>
          <a:p>
            <a:r>
              <a:rPr lang="en-US" dirty="0" smtClean="0"/>
              <a:t>2 roots – bifurcation</a:t>
            </a:r>
          </a:p>
          <a:p>
            <a:r>
              <a:rPr lang="en-US" dirty="0" smtClean="0"/>
              <a:t>3 roots - trifurcation</a:t>
            </a:r>
          </a:p>
          <a:p>
            <a:r>
              <a:rPr lang="en-US" dirty="0" smtClean="0"/>
              <a:t>Apex of root – tip at the end of root</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In order to understand tooth morphology, it is necessary to understand the anatomy of the structures within the tooth and to understand the stages of tooth development. </a:t>
            </a:r>
          </a:p>
          <a:p>
            <a:r>
              <a:rPr lang="en-US" sz="2000" dirty="0" smtClean="0"/>
              <a:t>These stages give rise to the final morphology of a variety of human teeth with different surfaces and ridges, which are named using an entomologic system and the tissue composition of teeth at various stages of development, and provides insight into the vocabulary and numbering systems used to identify and describe human teeth</a:t>
            </a: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 </a:t>
            </a:r>
            <a:endParaRPr lang="en-US" dirty="0"/>
          </a:p>
        </p:txBody>
      </p:sp>
      <p:sp>
        <p:nvSpPr>
          <p:cNvPr id="3" name="Content Placeholder 2"/>
          <p:cNvSpPr>
            <a:spLocks noGrp="1"/>
          </p:cNvSpPr>
          <p:nvPr>
            <p:ph idx="1"/>
          </p:nvPr>
        </p:nvSpPr>
        <p:spPr/>
        <p:txBody>
          <a:bodyPr/>
          <a:lstStyle/>
          <a:p>
            <a:r>
              <a:rPr lang="en-US" dirty="0" smtClean="0"/>
              <a:t>Basic terminology is a mechanism to improve understanding of message by humans.</a:t>
            </a:r>
            <a:endParaRPr lang="en-US" smtClean="0"/>
          </a:p>
          <a:p>
            <a:pPr>
              <a:buNone/>
            </a:pP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2400" dirty="0" smtClean="0"/>
              <a:t>SN </a:t>
            </a:r>
            <a:r>
              <a:rPr lang="en-US" sz="2400" dirty="0" err="1" smtClean="0"/>
              <a:t>Bhaskar</a:t>
            </a:r>
            <a:r>
              <a:rPr lang="en-US" sz="2400" dirty="0" smtClean="0"/>
              <a:t> . </a:t>
            </a:r>
            <a:r>
              <a:rPr lang="en-US" sz="2400" dirty="0" err="1" smtClean="0"/>
              <a:t>Orban’s</a:t>
            </a:r>
            <a:r>
              <a:rPr lang="en-US" sz="2400" dirty="0" smtClean="0"/>
              <a:t> ,Oral Histology and embryology. 11</a:t>
            </a:r>
            <a:r>
              <a:rPr lang="en-US" sz="2400" baseline="30000" dirty="0" smtClean="0"/>
              <a:t>th</a:t>
            </a:r>
            <a:r>
              <a:rPr lang="en-US" sz="2400" dirty="0" smtClean="0"/>
              <a:t> edition, Mosby 1998</a:t>
            </a:r>
          </a:p>
          <a:p>
            <a:r>
              <a:rPr lang="en-US" sz="2400" dirty="0" smtClean="0"/>
              <a:t>Neville BW ,</a:t>
            </a:r>
            <a:r>
              <a:rPr lang="en-US" sz="2400" dirty="0" err="1" smtClean="0"/>
              <a:t>Damm</a:t>
            </a:r>
            <a:r>
              <a:rPr lang="en-US" sz="2400" dirty="0" smtClean="0"/>
              <a:t> DD ,Allen CM ,</a:t>
            </a:r>
            <a:r>
              <a:rPr lang="en-US" sz="2400" dirty="0" err="1" smtClean="0"/>
              <a:t>Bouquot</a:t>
            </a:r>
            <a:r>
              <a:rPr lang="en-US" sz="2400" dirty="0" smtClean="0"/>
              <a:t> JE . Oral and maxillofacial pathology , 2</a:t>
            </a:r>
            <a:r>
              <a:rPr lang="en-US" sz="2400" baseline="30000" dirty="0" smtClean="0"/>
              <a:t>nd</a:t>
            </a:r>
            <a:r>
              <a:rPr lang="en-US" sz="2400" dirty="0" smtClean="0"/>
              <a:t> Edition .Philadelphia W.B. Saunders ;2002</a:t>
            </a:r>
          </a:p>
          <a:p>
            <a:r>
              <a:rPr lang="en-US" sz="2400" dirty="0" smtClean="0"/>
              <a:t>Richard </a:t>
            </a:r>
            <a:r>
              <a:rPr lang="en-US" sz="2400" dirty="0" err="1" smtClean="0"/>
              <a:t>Tencate</a:t>
            </a:r>
            <a:r>
              <a:rPr lang="en-US" sz="2400" dirty="0" smtClean="0"/>
              <a:t> , Oral Histology development ,structure and function . 5</a:t>
            </a:r>
            <a:r>
              <a:rPr lang="en-US" sz="2400" baseline="30000" dirty="0" smtClean="0"/>
              <a:t>th</a:t>
            </a:r>
            <a:r>
              <a:rPr lang="en-US" sz="2400" dirty="0" smtClean="0"/>
              <a:t> Edition ,1998</a:t>
            </a:r>
          </a:p>
          <a:p>
            <a:r>
              <a:rPr lang="en-US" sz="2400" dirty="0" smtClean="0"/>
              <a:t>Carranza F.A., Michael G. Newman . Clinical </a:t>
            </a:r>
            <a:r>
              <a:rPr lang="en-US" sz="2400" dirty="0" err="1" smtClean="0"/>
              <a:t>periodontology</a:t>
            </a:r>
            <a:r>
              <a:rPr lang="en-US" sz="2400" dirty="0" smtClean="0"/>
              <a:t> 8,9,10</a:t>
            </a:r>
            <a:r>
              <a:rPr lang="en-US" sz="2400" baseline="30000" dirty="0" smtClean="0"/>
              <a:t>th</a:t>
            </a:r>
            <a:r>
              <a:rPr lang="en-US" sz="2400" dirty="0" smtClean="0"/>
              <a:t> edition</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Definition &amp; terminologies – cusp/ </a:t>
            </a:r>
            <a:r>
              <a:rPr lang="en-US" dirty="0" err="1" smtClean="0"/>
              <a:t>fossa</a:t>
            </a:r>
            <a:r>
              <a:rPr lang="en-US" dirty="0" smtClean="0"/>
              <a:t>/ marginal ridges/ grooves/ </a:t>
            </a:r>
            <a:r>
              <a:rPr lang="en-US" dirty="0" err="1" smtClean="0"/>
              <a:t>embrassures</a:t>
            </a:r>
            <a:r>
              <a:rPr lang="en-US" dirty="0" smtClean="0"/>
              <a:t>/ ridges/ lobes/ pit &amp; fissures / line angle / point angle (5/3 marks)</a:t>
            </a:r>
          </a:p>
          <a:p>
            <a:endParaRPr lang="en-US" dirty="0" smtClean="0"/>
          </a:p>
          <a:p>
            <a:r>
              <a:rPr lang="en-US" dirty="0" smtClean="0"/>
              <a:t>Cusp of </a:t>
            </a:r>
            <a:r>
              <a:rPr lang="en-US" dirty="0" err="1" smtClean="0"/>
              <a:t>Carabelli</a:t>
            </a:r>
            <a:endParaRPr lang="en-US" dirty="0" smtClean="0"/>
          </a:p>
          <a:p>
            <a:r>
              <a:rPr lang="en-US" dirty="0" err="1" smtClean="0"/>
              <a:t>Cingulum</a:t>
            </a:r>
            <a:endParaRPr lang="en-US" dirty="0" smtClean="0"/>
          </a:p>
          <a:p>
            <a:r>
              <a:rPr lang="en-US" dirty="0" err="1" smtClean="0"/>
              <a:t>Mammelons</a:t>
            </a:r>
            <a:endParaRPr lang="en-US" dirty="0" smtClean="0"/>
          </a:p>
          <a:p>
            <a:endParaRPr lang="en-IN" dirty="0"/>
          </a:p>
        </p:txBody>
      </p:sp>
      <p:sp>
        <p:nvSpPr>
          <p:cNvPr id="4" name="Title 1"/>
          <p:cNvSpPr txBox="1">
            <a:spLocks noGrp="1"/>
          </p:cNvSpPr>
          <p:nvPr>
            <p:ph type="title"/>
          </p:nvPr>
        </p:nvSpPr>
        <p:spPr>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solidFill>
                  <a:schemeClr val="bg1"/>
                </a:solidFill>
                <a:latin typeface="+mj-lt"/>
                <a:ea typeface="+mj-ea"/>
                <a:cs typeface="+mj-cs"/>
              </a:rPr>
              <a:t>Frequentely</a:t>
            </a:r>
            <a:r>
              <a:rPr lang="en-US" sz="4400" dirty="0" smtClean="0">
                <a:solidFill>
                  <a:schemeClr val="bg1"/>
                </a:solidFill>
                <a:latin typeface="+mj-lt"/>
                <a:ea typeface="+mj-ea"/>
                <a:cs typeface="+mj-cs"/>
              </a:rPr>
              <a:t> Asked Questions</a:t>
            </a:r>
            <a:endParaRPr kumimoji="0" lang="en-IN"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Basic terminologies in </a:t>
            </a:r>
            <a:br>
              <a:rPr lang="en-US" dirty="0" smtClean="0"/>
            </a:br>
            <a:r>
              <a:rPr lang="en-US" dirty="0" smtClean="0"/>
              <a:t>Dental Anatomy</a:t>
            </a:r>
            <a:endParaRPr lang="en-IN" dirty="0"/>
          </a:p>
        </p:txBody>
      </p:sp>
      <p:sp>
        <p:nvSpPr>
          <p:cNvPr id="3" name="Subtitle 2"/>
          <p:cNvSpPr>
            <a:spLocks noGrp="1"/>
          </p:cNvSpPr>
          <p:nvPr>
            <p:ph type="subTitle" sz="quarter" idx="1"/>
          </p:nvPr>
        </p:nvSpPr>
        <p:spPr/>
        <p:txBody>
          <a:bodyPr/>
          <a:lstStyle/>
          <a:p>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Traits of teeth ( 3/5 marks)</a:t>
            </a:r>
          </a:p>
          <a:p>
            <a:endParaRPr lang="en-US" dirty="0" smtClean="0"/>
          </a:p>
          <a:p>
            <a:r>
              <a:rPr lang="en-US" dirty="0" smtClean="0"/>
              <a:t>Surfaces or Aspects of teeth ( 3/5 marks)</a:t>
            </a:r>
          </a:p>
          <a:p>
            <a:endParaRPr lang="en-US" dirty="0" smtClean="0"/>
          </a:p>
          <a:p>
            <a:r>
              <a:rPr lang="en-US" dirty="0" smtClean="0"/>
              <a:t>Landmarks on teeth (3/5 marks)</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42" y="-428652"/>
            <a:ext cx="8229600" cy="1371600"/>
          </a:xfrm>
        </p:spPr>
        <p:txBody>
          <a:bodyPr/>
          <a:lstStyle/>
          <a:p>
            <a:r>
              <a:rPr lang="en-US" sz="4000" dirty="0" smtClean="0">
                <a:solidFill>
                  <a:schemeClr val="accent2">
                    <a:lumMod val="60000"/>
                    <a:lumOff val="40000"/>
                  </a:schemeClr>
                </a:solidFill>
              </a:rPr>
              <a:t>Anatomical landmarks on Crown</a:t>
            </a:r>
            <a:endParaRPr lang="en-IN" sz="4000" dirty="0"/>
          </a:p>
        </p:txBody>
      </p:sp>
      <p:pic>
        <p:nvPicPr>
          <p:cNvPr id="1026" name="Picture 2" descr="E:\Users\Dr.Shudhanshu Dixit\Desktop\molar\20161023_191314.jpg"/>
          <p:cNvPicPr>
            <a:picLocks noGrp="1" noChangeAspect="1" noChangeArrowheads="1"/>
          </p:cNvPicPr>
          <p:nvPr>
            <p:ph idx="1"/>
          </p:nvPr>
        </p:nvPicPr>
        <p:blipFill>
          <a:blip r:embed="rId2" cstate="print">
            <a:lum bright="10000" contrast="20000"/>
          </a:blip>
          <a:srcRect l="20703" t="15410" r="25066" b="9604"/>
          <a:stretch>
            <a:fillRect/>
          </a:stretch>
        </p:blipFill>
        <p:spPr bwMode="auto">
          <a:xfrm>
            <a:off x="-1" y="571505"/>
            <a:ext cx="9144001" cy="6286495"/>
          </a:xfrm>
          <a:prstGeom prst="rect">
            <a:avLst/>
          </a:prstGeom>
          <a:noFill/>
        </p:spPr>
      </p:pic>
      <p:sp>
        <p:nvSpPr>
          <p:cNvPr id="4" name="TextBox 3"/>
          <p:cNvSpPr txBox="1"/>
          <p:nvPr/>
        </p:nvSpPr>
        <p:spPr>
          <a:xfrm>
            <a:off x="5170083" y="6000768"/>
            <a:ext cx="830677" cy="369332"/>
          </a:xfrm>
          <a:prstGeom prst="rect">
            <a:avLst/>
          </a:prstGeom>
          <a:solidFill>
            <a:schemeClr val="tx2">
              <a:lumMod val="90000"/>
            </a:schemeClr>
          </a:solidFill>
          <a:ln w="19050">
            <a:solidFill>
              <a:schemeClr val="tx2">
                <a:lumMod val="50000"/>
              </a:schemeClr>
            </a:solidFill>
          </a:ln>
        </p:spPr>
        <p:txBody>
          <a:bodyPr wrap="none" rtlCol="0">
            <a:spAutoFit/>
          </a:bodyPr>
          <a:lstStyle/>
          <a:p>
            <a:r>
              <a:rPr lang="en-US" dirty="0" err="1" smtClean="0">
                <a:solidFill>
                  <a:schemeClr val="bg2">
                    <a:lumMod val="75000"/>
                    <a:lumOff val="25000"/>
                  </a:schemeClr>
                </a:solidFill>
              </a:rPr>
              <a:t>Sulcus</a:t>
            </a:r>
            <a:endParaRPr lang="en-IN" dirty="0">
              <a:solidFill>
                <a:schemeClr val="bg2">
                  <a:lumMod val="75000"/>
                  <a:lumOff val="25000"/>
                </a:schemeClr>
              </a:solidFill>
            </a:endParaRPr>
          </a:p>
        </p:txBody>
      </p:sp>
      <p:cxnSp>
        <p:nvCxnSpPr>
          <p:cNvPr id="6" name="Straight Connector 5"/>
          <p:cNvCxnSpPr/>
          <p:nvPr/>
        </p:nvCxnSpPr>
        <p:spPr bwMode="auto">
          <a:xfrm rot="5400000">
            <a:off x="4499768" y="5857098"/>
            <a:ext cx="714380" cy="1588"/>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8" name="Straight Connector 7"/>
          <p:cNvCxnSpPr/>
          <p:nvPr/>
        </p:nvCxnSpPr>
        <p:spPr bwMode="auto">
          <a:xfrm rot="10800000">
            <a:off x="4857752" y="6215082"/>
            <a:ext cx="285752" cy="1588"/>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sp>
        <p:nvSpPr>
          <p:cNvPr id="12" name="Rectangle 11"/>
          <p:cNvSpPr/>
          <p:nvPr/>
        </p:nvSpPr>
        <p:spPr>
          <a:xfrm>
            <a:off x="7000924" y="5500702"/>
            <a:ext cx="2214546" cy="1323439"/>
          </a:xfrm>
          <a:prstGeom prst="rect">
            <a:avLst/>
          </a:prstGeom>
        </p:spPr>
        <p:txBody>
          <a:bodyPr wrap="square">
            <a:spAutoFit/>
          </a:bodyPr>
          <a:lstStyle/>
          <a:p>
            <a:r>
              <a:rPr lang="en-US" sz="1600" b="1" dirty="0" smtClean="0">
                <a:solidFill>
                  <a:schemeClr val="bg2"/>
                </a:solidFill>
              </a:rPr>
              <a:t>Landmarks on root</a:t>
            </a:r>
          </a:p>
          <a:p>
            <a:r>
              <a:rPr lang="en-US" sz="1600" dirty="0" smtClean="0">
                <a:solidFill>
                  <a:schemeClr val="bg1"/>
                </a:solidFill>
              </a:rPr>
              <a:t>Root trunk </a:t>
            </a:r>
          </a:p>
          <a:p>
            <a:r>
              <a:rPr lang="en-US" sz="1600" dirty="0" err="1" smtClean="0">
                <a:solidFill>
                  <a:schemeClr val="bg1"/>
                </a:solidFill>
              </a:rPr>
              <a:t>Furcation</a:t>
            </a:r>
            <a:endParaRPr lang="en-US" sz="1600" dirty="0" smtClean="0">
              <a:solidFill>
                <a:schemeClr val="bg1"/>
              </a:solidFill>
            </a:endParaRPr>
          </a:p>
          <a:p>
            <a:r>
              <a:rPr lang="en-US" sz="1600" dirty="0" smtClean="0">
                <a:solidFill>
                  <a:schemeClr val="bg1"/>
                </a:solidFill>
              </a:rPr>
              <a:t>Apex of root</a:t>
            </a:r>
          </a:p>
          <a:p>
            <a:r>
              <a:rPr lang="en-US" sz="1600" dirty="0" smtClean="0">
                <a:solidFill>
                  <a:schemeClr val="bg1"/>
                </a:solidFill>
              </a:rPr>
              <a:t>Apical foramen</a:t>
            </a:r>
            <a:endParaRPr lang="en-IN" sz="1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371600"/>
          </a:xfrm>
        </p:spPr>
        <p:txBody>
          <a:bodyPr/>
          <a:lstStyle/>
          <a:p>
            <a:r>
              <a:rPr lang="en-US" dirty="0" smtClean="0">
                <a:solidFill>
                  <a:schemeClr val="accent2">
                    <a:lumMod val="60000"/>
                    <a:lumOff val="40000"/>
                  </a:schemeClr>
                </a:solidFill>
              </a:rPr>
              <a:t>Trait categories of teeth</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457200" y="1643050"/>
            <a:ext cx="8229600" cy="4114800"/>
          </a:xfrm>
        </p:spPr>
        <p:txBody>
          <a:bodyPr/>
          <a:lstStyle/>
          <a:p>
            <a:r>
              <a:rPr lang="en-US" dirty="0" smtClean="0"/>
              <a:t>A trait is a distinguishing characteristic</a:t>
            </a:r>
          </a:p>
          <a:p>
            <a:r>
              <a:rPr lang="en-US" dirty="0" smtClean="0"/>
              <a:t>It’s a quality or attribute</a:t>
            </a:r>
          </a:p>
          <a:p>
            <a:endParaRPr lang="en-US" dirty="0" smtClean="0"/>
          </a:p>
          <a:p>
            <a:r>
              <a:rPr lang="en-US" dirty="0" smtClean="0"/>
              <a:t>Traits are as follows :</a:t>
            </a:r>
          </a:p>
          <a:p>
            <a:pPr>
              <a:buNone/>
            </a:pPr>
            <a:r>
              <a:rPr lang="en-US" dirty="0" smtClean="0"/>
              <a:t>		Set Traits</a:t>
            </a:r>
          </a:p>
          <a:p>
            <a:pPr>
              <a:buNone/>
            </a:pPr>
            <a:r>
              <a:rPr lang="en-US" dirty="0" smtClean="0"/>
              <a:t>		Arch Traits</a:t>
            </a:r>
          </a:p>
          <a:p>
            <a:pPr>
              <a:buNone/>
            </a:pPr>
            <a:r>
              <a:rPr lang="en-US" dirty="0" smtClean="0"/>
              <a:t>		Class Traits</a:t>
            </a:r>
          </a:p>
          <a:p>
            <a:pPr>
              <a:buNone/>
            </a:pPr>
            <a:r>
              <a:rPr lang="en-US" dirty="0" smtClean="0"/>
              <a:t>		Type Traits</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371600"/>
          </a:xfrm>
        </p:spPr>
        <p:txBody>
          <a:bodyPr/>
          <a:lstStyle/>
          <a:p>
            <a:r>
              <a:rPr lang="en-US" dirty="0" smtClean="0">
                <a:solidFill>
                  <a:schemeClr val="accent2">
                    <a:lumMod val="60000"/>
                    <a:lumOff val="40000"/>
                  </a:schemeClr>
                </a:solidFill>
              </a:rPr>
              <a:t>Set Traits / Dentition Traits</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142844" y="1571612"/>
            <a:ext cx="8786842" cy="4114800"/>
          </a:xfrm>
        </p:spPr>
        <p:txBody>
          <a:bodyPr/>
          <a:lstStyle/>
          <a:p>
            <a:r>
              <a:rPr lang="en-US" sz="2800" dirty="0" smtClean="0"/>
              <a:t>Distinguishes teeth in primary dentition from permanent dentition</a:t>
            </a:r>
          </a:p>
          <a:p>
            <a:endParaRPr lang="en-US" sz="2800" dirty="0" smtClean="0"/>
          </a:p>
          <a:p>
            <a:r>
              <a:rPr lang="en-US" sz="2800" dirty="0" err="1" smtClean="0"/>
              <a:t>Eg</a:t>
            </a:r>
            <a:r>
              <a:rPr lang="en-US" sz="2800" dirty="0" smtClean="0"/>
              <a:t> 	: Primary teeth are whitish</a:t>
            </a:r>
            <a:endParaRPr lang="en-IN" sz="2800" dirty="0" smtClean="0"/>
          </a:p>
          <a:p>
            <a:pPr>
              <a:buNone/>
            </a:pPr>
            <a:r>
              <a:rPr lang="en-US" sz="2800" dirty="0" smtClean="0"/>
              <a:t>		: Permanent teeth are darker (yellowish white)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1639</TotalTime>
  <Words>989</Words>
  <Application>Microsoft Office PowerPoint</Application>
  <PresentationFormat>On-screen Show (4:3)</PresentationFormat>
  <Paragraphs>285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Theme1</vt:lpstr>
      <vt:lpstr>Slide 1</vt:lpstr>
      <vt:lpstr>OBJECTIVES</vt:lpstr>
      <vt:lpstr>Specific learning Objectives </vt:lpstr>
      <vt:lpstr>Contents</vt:lpstr>
      <vt:lpstr>Basic terminologies in  Dental Anatomy</vt:lpstr>
      <vt:lpstr>Slide 6</vt:lpstr>
      <vt:lpstr>Anatomical landmarks on Crown</vt:lpstr>
      <vt:lpstr>Trait categories of teeth</vt:lpstr>
      <vt:lpstr>Set Traits / Dentition Traits</vt:lpstr>
      <vt:lpstr>Slide 10</vt:lpstr>
      <vt:lpstr>Arch Traits</vt:lpstr>
      <vt:lpstr>Slide 12</vt:lpstr>
      <vt:lpstr>Class Traits</vt:lpstr>
      <vt:lpstr>Slide 14</vt:lpstr>
      <vt:lpstr>Type Traits</vt:lpstr>
      <vt:lpstr>Surfaces of teeth</vt:lpstr>
      <vt:lpstr>Slide 17</vt:lpstr>
      <vt:lpstr>Slide 18</vt:lpstr>
      <vt:lpstr>Slide 19</vt:lpstr>
      <vt:lpstr>Slide 20</vt:lpstr>
      <vt:lpstr>Occlusal surfaces = only in premolars &amp; molars Incisal surfaces = only in incisors &amp; canines</vt:lpstr>
      <vt:lpstr>Slide 22</vt:lpstr>
      <vt:lpstr>Anatomical landmarks</vt:lpstr>
      <vt:lpstr>Elevations </vt:lpstr>
      <vt:lpstr>Slide 25</vt:lpstr>
      <vt:lpstr>Cusp of Carabelli – 5th cusp</vt:lpstr>
      <vt:lpstr>Slide 27</vt:lpstr>
      <vt:lpstr>Slide 28</vt:lpstr>
      <vt:lpstr>Mamelons</vt:lpstr>
      <vt:lpstr>Slide 30</vt:lpstr>
      <vt:lpstr>Slide 31</vt:lpstr>
      <vt:lpstr>Ridges </vt:lpstr>
      <vt:lpstr>Slide 33</vt:lpstr>
      <vt:lpstr>Slide 34</vt:lpstr>
      <vt:lpstr>Incisal Ridge, Lingual Ridge</vt:lpstr>
      <vt:lpstr>Slide 36</vt:lpstr>
      <vt:lpstr>Oblique ridge</vt:lpstr>
      <vt:lpstr>Slide 38</vt:lpstr>
      <vt:lpstr>Line angles &amp; Point angles</vt:lpstr>
      <vt:lpstr>Depressions on tooth surface</vt:lpstr>
      <vt:lpstr>Slide 41</vt:lpstr>
      <vt:lpstr>Landmarks of root</vt:lpstr>
      <vt:lpstr>Summary</vt:lpstr>
      <vt:lpstr>Take Home Message </vt:lpstr>
      <vt:lpstr>References</vt:lpstr>
      <vt:lpstr>Frequentely Asked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terminologies in  Dental Anatomy</dc:title>
  <dc:creator>Dr. Sudhanshu Dixit</dc:creator>
  <cp:lastModifiedBy>OP</cp:lastModifiedBy>
  <cp:revision>41</cp:revision>
  <dcterms:created xsi:type="dcterms:W3CDTF">2016-10-20T10:38:32Z</dcterms:created>
  <dcterms:modified xsi:type="dcterms:W3CDTF">2023-03-03T09:53:17Z</dcterms:modified>
</cp:coreProperties>
</file>